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277" r:id="rId6"/>
    <p:sldId id="258" r:id="rId7"/>
    <p:sldId id="264" r:id="rId8"/>
    <p:sldId id="294" r:id="rId9"/>
    <p:sldId id="295" r:id="rId10"/>
    <p:sldId id="296" r:id="rId11"/>
    <p:sldId id="297" r:id="rId12"/>
    <p:sldId id="298" r:id="rId13"/>
    <p:sldId id="299" r:id="rId14"/>
    <p:sldId id="300" r:id="rId15"/>
    <p:sldId id="301" r:id="rId16"/>
    <p:sldId id="293" r:id="rId17"/>
    <p:sldId id="302" r:id="rId18"/>
    <p:sldId id="303" r:id="rId19"/>
    <p:sldId id="304" r:id="rId20"/>
    <p:sldId id="305" r:id="rId21"/>
    <p:sldId id="306" r:id="rId22"/>
    <p:sldId id="307" r:id="rId23"/>
    <p:sldId id="308" r:id="rId24"/>
    <p:sldId id="309" r:id="rId25"/>
    <p:sldId id="310" r:id="rId26"/>
    <p:sldId id="311" r:id="rId27"/>
    <p:sldId id="291" r:id="rId28"/>
    <p:sldId id="312" r:id="rId29"/>
    <p:sldId id="313" r:id="rId30"/>
    <p:sldId id="314" r:id="rId31"/>
    <p:sldId id="315" r:id="rId32"/>
    <p:sldId id="316" r:id="rId33"/>
    <p:sldId id="318"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204" autoAdjust="0"/>
  </p:normalViewPr>
  <p:slideViewPr>
    <p:cSldViewPr snapToGrid="0">
      <p:cViewPr varScale="1">
        <p:scale>
          <a:sx n="71" d="100"/>
          <a:sy n="71" d="100"/>
        </p:scale>
        <p:origin x="696" y="7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3/20/2024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421430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156505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860145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1344927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26</a:t>
            </a:fld>
            <a:endParaRPr lang="en-US" dirty="0"/>
          </a:p>
        </p:txBody>
      </p:sp>
    </p:spTree>
    <p:extLst>
      <p:ext uri="{BB962C8B-B14F-4D97-AF65-F5344CB8AC3E}">
        <p14:creationId xmlns:p14="http://schemas.microsoft.com/office/powerpoint/2010/main" val="554562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27</a:t>
            </a:fld>
            <a:endParaRPr lang="en-US" dirty="0"/>
          </a:p>
        </p:txBody>
      </p:sp>
    </p:spTree>
    <p:extLst>
      <p:ext uri="{BB962C8B-B14F-4D97-AF65-F5344CB8AC3E}">
        <p14:creationId xmlns:p14="http://schemas.microsoft.com/office/powerpoint/2010/main" val="1851652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28</a:t>
            </a:fld>
            <a:endParaRPr lang="en-US" dirty="0"/>
          </a:p>
        </p:txBody>
      </p:sp>
    </p:spTree>
    <p:extLst>
      <p:ext uri="{BB962C8B-B14F-4D97-AF65-F5344CB8AC3E}">
        <p14:creationId xmlns:p14="http://schemas.microsoft.com/office/powerpoint/2010/main" val="2716665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29</a:t>
            </a:fld>
            <a:endParaRPr lang="en-US" dirty="0"/>
          </a:p>
        </p:txBody>
      </p:sp>
    </p:spTree>
    <p:extLst>
      <p:ext uri="{BB962C8B-B14F-4D97-AF65-F5344CB8AC3E}">
        <p14:creationId xmlns:p14="http://schemas.microsoft.com/office/powerpoint/2010/main" val="2631892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30</a:t>
            </a:fld>
            <a:endParaRPr lang="en-US" dirty="0"/>
          </a:p>
        </p:txBody>
      </p:sp>
    </p:spTree>
    <p:extLst>
      <p:ext uri="{BB962C8B-B14F-4D97-AF65-F5344CB8AC3E}">
        <p14:creationId xmlns:p14="http://schemas.microsoft.com/office/powerpoint/2010/main" val="154912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346690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73987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135245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432997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3866892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Autofit/>
          </a:bodyPr>
          <a:lstStyle/>
          <a:p>
            <a:pPr rtl="0">
              <a:spcBef>
                <a:spcPts val="0"/>
              </a:spcBef>
              <a:spcAft>
                <a:spcPts val="300"/>
              </a:spcAft>
            </a:pPr>
            <a:r>
              <a:rPr lang="en-US" sz="4400" b="0" i="0" u="none" strike="noStrike" dirty="0">
                <a:solidFill>
                  <a:schemeClr val="bg1"/>
                </a:solidFill>
                <a:effectLst/>
                <a:latin typeface="Algerian" panose="04020705040A02060702" pitchFamily="82" charset="0"/>
              </a:rPr>
              <a:t>Analyzing the Impact of Car Features on Price and Profitability</a:t>
            </a:r>
            <a:br>
              <a:rPr lang="en-US" sz="4400" b="0" dirty="0">
                <a:effectLst/>
                <a:latin typeface="Algerian" panose="04020705040A02060702" pitchFamily="82" charset="0"/>
              </a:rPr>
            </a:br>
            <a:br>
              <a:rPr lang="en-US" sz="4400" dirty="0">
                <a:latin typeface="Algerian" panose="04020705040A02060702" pitchFamily="82" charset="0"/>
              </a:rPr>
            </a:br>
            <a:r>
              <a:rPr lang="en-US" sz="4400" dirty="0">
                <a:latin typeface="Algerian" panose="04020705040A02060702" pitchFamily="82" charset="0"/>
              </a:rPr>
              <a:t>                      </a:t>
            </a:r>
            <a:r>
              <a:rPr lang="en-US" sz="2000" dirty="0" err="1">
                <a:latin typeface="Arial Rounded MT Bold" panose="020F0704030504030204" pitchFamily="34" charset="0"/>
              </a:rPr>
              <a:t>Swagatika</a:t>
            </a:r>
            <a:r>
              <a:rPr lang="en-US" sz="2000" dirty="0">
                <a:latin typeface="Arial Rounded MT Bold" panose="020F0704030504030204" pitchFamily="34" charset="0"/>
              </a:rPr>
              <a:t> SAMAL</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215153" y="433154"/>
            <a:ext cx="7906871" cy="6424846"/>
          </a:xfrm>
        </p:spPr>
        <p:txBody>
          <a:bodyPr vert="horz" lIns="91440" tIns="45720" rIns="91440" bIns="45720" rtlCol="0" anchor="t">
            <a:normAutofit/>
          </a:bodyPr>
          <a:lstStyle/>
          <a:p>
            <a:pPr marL="228600" lvl="1" indent="0">
              <a:buNone/>
            </a:pPr>
            <a:r>
              <a:rPr lang="en-US" sz="1600" b="0" i="0" dirty="0">
                <a:effectLst/>
              </a:rPr>
              <a:t>Sharing the screenshot of the dataset</a:t>
            </a:r>
          </a:p>
          <a:p>
            <a:pPr marL="228600" lvl="1" indent="0">
              <a:buNone/>
            </a:pPr>
            <a:endParaRPr lang="en-US" sz="1600" b="0" i="0" dirty="0">
              <a:effectLst/>
            </a:endParaRPr>
          </a:p>
          <a:p>
            <a:pPr marL="228600" lvl="1" indent="0">
              <a:buNone/>
            </a:pPr>
            <a:endParaRPr lang="en-US" sz="1600" dirty="0"/>
          </a:p>
          <a:p>
            <a:pPr marL="228600" lvl="1" indent="0">
              <a:buNone/>
            </a:pPr>
            <a:endParaRPr lang="en-US" sz="1600" b="0" i="0" dirty="0">
              <a:effectLst/>
            </a:endParaRPr>
          </a:p>
          <a:p>
            <a:pPr marL="228600" lvl="1" indent="0">
              <a:buNone/>
            </a:pPr>
            <a:endParaRPr lang="en-US" sz="1600" dirty="0"/>
          </a:p>
          <a:p>
            <a:pPr marL="228600" lvl="1" indent="0">
              <a:buNone/>
            </a:pPr>
            <a:endParaRPr lang="en-US" sz="1600" b="0" i="0" dirty="0">
              <a:effectLst/>
            </a:endParaRPr>
          </a:p>
          <a:p>
            <a:pPr marL="228600" lvl="1" indent="0">
              <a:buNone/>
            </a:pPr>
            <a:r>
              <a:rPr lang="en-US" sz="1600" b="0" i="0" dirty="0">
                <a:effectLst/>
              </a:rPr>
              <a:t>Then I cleaned the </a:t>
            </a:r>
            <a:r>
              <a:rPr lang="en-US" sz="1600" b="0" i="0" dirty="0" err="1">
                <a:effectLst/>
              </a:rPr>
              <a:t>dateset</a:t>
            </a:r>
            <a:r>
              <a:rPr lang="en-US" sz="1600" b="0" i="0" dirty="0">
                <a:effectLst/>
              </a:rPr>
              <a:t> with imputing the null values with required value. I have found 3376 rows of “Market Category” has null values is been replaced with “Unknown”</a:t>
            </a:r>
          </a:p>
          <a:p>
            <a:pPr marL="228600" lvl="1" indent="0">
              <a:buNone/>
            </a:pPr>
            <a:endParaRPr lang="en-US" sz="1600" b="0" i="0" dirty="0">
              <a:effectLst/>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4" name="Picture 3">
            <a:extLst>
              <a:ext uri="{FF2B5EF4-FFF2-40B4-BE49-F238E27FC236}">
                <a16:creationId xmlns:a16="http://schemas.microsoft.com/office/drawing/2014/main" id="{7C8D0031-9A03-08BE-8088-95E844A18C72}"/>
              </a:ext>
            </a:extLst>
          </p:cNvPr>
          <p:cNvPicPr>
            <a:picLocks noChangeAspect="1"/>
          </p:cNvPicPr>
          <p:nvPr/>
        </p:nvPicPr>
        <p:blipFill>
          <a:blip r:embed="rId3"/>
          <a:stretch>
            <a:fillRect/>
          </a:stretch>
        </p:blipFill>
        <p:spPr>
          <a:xfrm>
            <a:off x="361309" y="952928"/>
            <a:ext cx="7653138" cy="1886213"/>
          </a:xfrm>
          <a:prstGeom prst="rect">
            <a:avLst/>
          </a:prstGeom>
        </p:spPr>
      </p:pic>
      <p:pic>
        <p:nvPicPr>
          <p:cNvPr id="7" name="Picture 6">
            <a:extLst>
              <a:ext uri="{FF2B5EF4-FFF2-40B4-BE49-F238E27FC236}">
                <a16:creationId xmlns:a16="http://schemas.microsoft.com/office/drawing/2014/main" id="{E719B0BB-F3FB-68A9-3CFF-9D4BB6D2E01A}"/>
              </a:ext>
            </a:extLst>
          </p:cNvPr>
          <p:cNvPicPr>
            <a:picLocks noChangeAspect="1"/>
          </p:cNvPicPr>
          <p:nvPr/>
        </p:nvPicPr>
        <p:blipFill>
          <a:blip r:embed="rId4"/>
          <a:stretch>
            <a:fillRect/>
          </a:stretch>
        </p:blipFill>
        <p:spPr>
          <a:xfrm>
            <a:off x="460709" y="3791405"/>
            <a:ext cx="2000529" cy="2928800"/>
          </a:xfrm>
          <a:prstGeom prst="rect">
            <a:avLst/>
          </a:prstGeom>
        </p:spPr>
      </p:pic>
      <p:pic>
        <p:nvPicPr>
          <p:cNvPr id="9" name="Picture 8">
            <a:extLst>
              <a:ext uri="{FF2B5EF4-FFF2-40B4-BE49-F238E27FC236}">
                <a16:creationId xmlns:a16="http://schemas.microsoft.com/office/drawing/2014/main" id="{BCC8FB7F-FA79-5D66-117C-8F6317269ACC}"/>
              </a:ext>
            </a:extLst>
          </p:cNvPr>
          <p:cNvPicPr>
            <a:picLocks noChangeAspect="1"/>
          </p:cNvPicPr>
          <p:nvPr/>
        </p:nvPicPr>
        <p:blipFill>
          <a:blip r:embed="rId5"/>
          <a:stretch>
            <a:fillRect/>
          </a:stretch>
        </p:blipFill>
        <p:spPr>
          <a:xfrm>
            <a:off x="2461238" y="3791404"/>
            <a:ext cx="5754915" cy="3066596"/>
          </a:xfrm>
          <a:prstGeom prst="rect">
            <a:avLst/>
          </a:prstGeom>
        </p:spPr>
      </p:pic>
    </p:spTree>
    <p:extLst>
      <p:ext uri="{BB962C8B-B14F-4D97-AF65-F5344CB8AC3E}">
        <p14:creationId xmlns:p14="http://schemas.microsoft.com/office/powerpoint/2010/main" val="53192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215153" y="433154"/>
            <a:ext cx="7906871" cy="6424846"/>
          </a:xfrm>
        </p:spPr>
        <p:txBody>
          <a:bodyPr vert="horz" lIns="91440" tIns="45720" rIns="91440" bIns="45720" rtlCol="0" anchor="t">
            <a:normAutofit/>
          </a:bodyPr>
          <a:lstStyle/>
          <a:p>
            <a:pPr marL="228600" lvl="1" indent="0">
              <a:buNone/>
            </a:pPr>
            <a:r>
              <a:rPr lang="en-US" sz="1600" dirty="0"/>
              <a:t>Then I replaced 6 rows of null values of “Number of Doors” with required value</a:t>
            </a:r>
          </a:p>
          <a:p>
            <a:pPr marL="228600" lvl="1" indent="0">
              <a:buNone/>
            </a:pPr>
            <a:endParaRPr lang="en-US" sz="1600" b="0" i="0" dirty="0">
              <a:effectLst/>
            </a:endParaRPr>
          </a:p>
          <a:p>
            <a:pPr marL="228600" lvl="1" indent="0">
              <a:buNone/>
            </a:pPr>
            <a:endParaRPr lang="en-US" sz="1600" b="0" i="0" dirty="0">
              <a:effectLst/>
            </a:endParaRPr>
          </a:p>
          <a:p>
            <a:pPr marL="228600" lvl="1" indent="0">
              <a:buNone/>
            </a:pPr>
            <a:endParaRPr lang="en-US" sz="1600" dirty="0"/>
          </a:p>
          <a:p>
            <a:pPr marL="228600" lvl="1" indent="0">
              <a:buNone/>
            </a:pPr>
            <a:endParaRPr lang="en-US" sz="1600" b="0" i="0" dirty="0">
              <a:effectLst/>
            </a:endParaRPr>
          </a:p>
          <a:p>
            <a:pPr marL="228600" lvl="1" indent="0">
              <a:buNone/>
            </a:pPr>
            <a:endParaRPr lang="en-US" sz="1600" dirty="0"/>
          </a:p>
          <a:p>
            <a:pPr marL="228600" lvl="1" indent="0">
              <a:buNone/>
            </a:pPr>
            <a:endParaRPr lang="en-US" sz="1600" b="0" i="0" dirty="0">
              <a:effectLst/>
            </a:endParaRPr>
          </a:p>
          <a:p>
            <a:pPr marL="228600" lvl="1" indent="0">
              <a:buNone/>
            </a:pPr>
            <a:endParaRPr lang="en-US" sz="1600" b="0" i="0" dirty="0">
              <a:effectLst/>
            </a:endParaRPr>
          </a:p>
          <a:p>
            <a:pPr marL="228600" lvl="1" indent="0">
              <a:buNone/>
            </a:pPr>
            <a:endParaRPr lang="en-US" sz="1600" dirty="0"/>
          </a:p>
          <a:p>
            <a:pPr marL="228600" lvl="1" indent="0">
              <a:buNone/>
            </a:pPr>
            <a:endParaRPr lang="en-US" sz="1600" b="0" i="0" dirty="0">
              <a:effectLst/>
            </a:endParaRPr>
          </a:p>
          <a:p>
            <a:pPr marL="228600" lvl="1" indent="0">
              <a:buNone/>
            </a:pPr>
            <a:r>
              <a:rPr lang="en-US" sz="1600" dirty="0"/>
              <a:t>The final dataset after EDA is car.csv</a:t>
            </a:r>
          </a:p>
          <a:p>
            <a:pPr marL="228600" lvl="1" indent="0">
              <a:buNone/>
            </a:pPr>
            <a:endParaRPr lang="en-US" sz="1600" b="0" i="0" dirty="0">
              <a:effectLst/>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5" name="Picture 4">
            <a:extLst>
              <a:ext uri="{FF2B5EF4-FFF2-40B4-BE49-F238E27FC236}">
                <a16:creationId xmlns:a16="http://schemas.microsoft.com/office/drawing/2014/main" id="{C799E071-47CF-8981-1535-5F3AEC17CE47}"/>
              </a:ext>
            </a:extLst>
          </p:cNvPr>
          <p:cNvPicPr>
            <a:picLocks noChangeAspect="1"/>
          </p:cNvPicPr>
          <p:nvPr/>
        </p:nvPicPr>
        <p:blipFill>
          <a:blip r:embed="rId3"/>
          <a:stretch>
            <a:fillRect/>
          </a:stretch>
        </p:blipFill>
        <p:spPr>
          <a:xfrm>
            <a:off x="526298" y="925875"/>
            <a:ext cx="6425831" cy="3525101"/>
          </a:xfrm>
          <a:prstGeom prst="rect">
            <a:avLst/>
          </a:prstGeom>
        </p:spPr>
      </p:pic>
      <p:pic>
        <p:nvPicPr>
          <p:cNvPr id="10" name="Picture 9">
            <a:extLst>
              <a:ext uri="{FF2B5EF4-FFF2-40B4-BE49-F238E27FC236}">
                <a16:creationId xmlns:a16="http://schemas.microsoft.com/office/drawing/2014/main" id="{4DB60C95-17CC-EC5B-5E66-D8CD0A511647}"/>
              </a:ext>
            </a:extLst>
          </p:cNvPr>
          <p:cNvPicPr>
            <a:picLocks noChangeAspect="1"/>
          </p:cNvPicPr>
          <p:nvPr/>
        </p:nvPicPr>
        <p:blipFill>
          <a:blip r:embed="rId4"/>
          <a:stretch>
            <a:fillRect/>
          </a:stretch>
        </p:blipFill>
        <p:spPr>
          <a:xfrm>
            <a:off x="215153" y="4943697"/>
            <a:ext cx="7772400" cy="1767811"/>
          </a:xfrm>
          <a:prstGeom prst="rect">
            <a:avLst/>
          </a:prstGeom>
        </p:spPr>
      </p:pic>
    </p:spTree>
    <p:extLst>
      <p:ext uri="{BB962C8B-B14F-4D97-AF65-F5344CB8AC3E}">
        <p14:creationId xmlns:p14="http://schemas.microsoft.com/office/powerpoint/2010/main" val="1749999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err="1"/>
              <a:t>QUESTIonaire</a:t>
            </a:r>
            <a:r>
              <a:rPr lang="en-US" dirty="0"/>
              <a:t> &amp; </a:t>
            </a:r>
            <a:r>
              <a:rPr lang="en-US" dirty="0" err="1"/>
              <a:t>APProach</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614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CB29-10B3-BC96-5345-D8B448C52D81}"/>
              </a:ext>
            </a:extLst>
          </p:cNvPr>
          <p:cNvSpPr>
            <a:spLocks noGrp="1"/>
          </p:cNvSpPr>
          <p:nvPr>
            <p:ph type="title"/>
          </p:nvPr>
        </p:nvSpPr>
        <p:spPr>
          <a:xfrm>
            <a:off x="174487" y="210312"/>
            <a:ext cx="7772400" cy="1416782"/>
          </a:xfrm>
        </p:spPr>
        <p:txBody>
          <a:bodyPr>
            <a:normAutofit fontScale="90000"/>
          </a:bodyPr>
          <a:lstStyle/>
          <a:p>
            <a:pPr rtl="0" fontAlgn="base">
              <a:spcBef>
                <a:spcPts val="0"/>
              </a:spcBef>
              <a:spcAft>
                <a:spcPts val="0"/>
              </a:spcAft>
            </a:pPr>
            <a:r>
              <a:rPr lang="en-US" sz="1800" b="1" i="0" u="none" strike="noStrike" dirty="0">
                <a:solidFill>
                  <a:schemeClr val="bg1"/>
                </a:solidFill>
                <a:effectLst/>
                <a:latin typeface="+mn-lt"/>
              </a:rPr>
              <a:t>Task 1.A:</a:t>
            </a:r>
            <a:r>
              <a:rPr lang="en-US" sz="1800" b="0" i="0" u="none" strike="noStrike" dirty="0">
                <a:solidFill>
                  <a:schemeClr val="bg1"/>
                </a:solidFill>
                <a:effectLst/>
                <a:latin typeface="+mn-lt"/>
              </a:rPr>
              <a:t> Create a pivot table that shows the number of car models in each market category and their corresponding popularity scores.</a:t>
            </a:r>
            <a:br>
              <a:rPr lang="en-US" sz="1800" b="0" i="0" u="none" strike="noStrike" dirty="0">
                <a:solidFill>
                  <a:schemeClr val="bg1"/>
                </a:solidFill>
                <a:effectLst/>
                <a:latin typeface="+mn-lt"/>
              </a:rPr>
            </a:br>
            <a:br>
              <a:rPr lang="en-US" sz="1800" b="0" i="0" u="none" strike="noStrike" dirty="0">
                <a:solidFill>
                  <a:schemeClr val="bg1"/>
                </a:solidFill>
                <a:effectLst/>
                <a:latin typeface="+mn-lt"/>
              </a:rPr>
            </a:br>
            <a:r>
              <a:rPr lang="en-US" sz="1800" b="1" i="0" u="none" strike="noStrike" dirty="0">
                <a:solidFill>
                  <a:schemeClr val="bg1"/>
                </a:solidFill>
                <a:effectLst/>
                <a:latin typeface="+mn-lt"/>
              </a:rPr>
              <a:t>Task 1.B: </a:t>
            </a:r>
            <a:r>
              <a:rPr lang="en-US" sz="1800" b="0" i="0" u="none" strike="noStrike" dirty="0">
                <a:solidFill>
                  <a:schemeClr val="bg1"/>
                </a:solidFill>
                <a:effectLst/>
                <a:latin typeface="+mn-lt"/>
              </a:rPr>
              <a:t>Create a combo chart that visualizes the relationship between market category and popularity.</a:t>
            </a:r>
            <a:br>
              <a:rPr lang="en-US" sz="1800" b="1" i="0" u="none" strike="noStrike" dirty="0">
                <a:solidFill>
                  <a:schemeClr val="bg1"/>
                </a:solidFill>
                <a:effectLst/>
                <a:latin typeface="+mn-lt"/>
              </a:rPr>
            </a:br>
            <a:endParaRPr lang="en-IN" dirty="0">
              <a:solidFill>
                <a:schemeClr val="bg1"/>
              </a:solidFill>
              <a:latin typeface="+mn-lt"/>
            </a:endParaRPr>
          </a:p>
        </p:txBody>
      </p:sp>
      <p:sp>
        <p:nvSpPr>
          <p:cNvPr id="3" name="Slide Number Placeholder 2">
            <a:extLst>
              <a:ext uri="{FF2B5EF4-FFF2-40B4-BE49-F238E27FC236}">
                <a16:creationId xmlns:a16="http://schemas.microsoft.com/office/drawing/2014/main" id="{DCFDB504-78D8-70CB-E410-9E3F2BE58F8A}"/>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8" name="Picture 7">
            <a:extLst>
              <a:ext uri="{FF2B5EF4-FFF2-40B4-BE49-F238E27FC236}">
                <a16:creationId xmlns:a16="http://schemas.microsoft.com/office/drawing/2014/main" id="{377A6D62-06E9-84D0-CEB8-F5934D7566C3}"/>
              </a:ext>
            </a:extLst>
          </p:cNvPr>
          <p:cNvPicPr>
            <a:picLocks noChangeAspect="1"/>
          </p:cNvPicPr>
          <p:nvPr/>
        </p:nvPicPr>
        <p:blipFill>
          <a:blip r:embed="rId2"/>
          <a:stretch>
            <a:fillRect/>
          </a:stretch>
        </p:blipFill>
        <p:spPr>
          <a:xfrm>
            <a:off x="174487" y="1830073"/>
            <a:ext cx="7947538" cy="4890131"/>
          </a:xfrm>
          <a:prstGeom prst="rect">
            <a:avLst/>
          </a:prstGeom>
        </p:spPr>
      </p:pic>
    </p:spTree>
    <p:extLst>
      <p:ext uri="{BB962C8B-B14F-4D97-AF65-F5344CB8AC3E}">
        <p14:creationId xmlns:p14="http://schemas.microsoft.com/office/powerpoint/2010/main" val="1370399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CB29-10B3-BC96-5345-D8B448C52D81}"/>
              </a:ext>
            </a:extLst>
          </p:cNvPr>
          <p:cNvSpPr>
            <a:spLocks noGrp="1"/>
          </p:cNvSpPr>
          <p:nvPr>
            <p:ph type="title"/>
          </p:nvPr>
        </p:nvSpPr>
        <p:spPr>
          <a:xfrm>
            <a:off x="174487" y="210312"/>
            <a:ext cx="7772400" cy="1416782"/>
          </a:xfrm>
        </p:spPr>
        <p:txBody>
          <a:bodyPr>
            <a:normAutofit/>
          </a:bodyPr>
          <a:lstStyle/>
          <a:p>
            <a:pPr rtl="0" fontAlgn="base">
              <a:spcBef>
                <a:spcPts val="0"/>
              </a:spcBef>
              <a:spcAft>
                <a:spcPts val="0"/>
              </a:spcAft>
            </a:pPr>
            <a:br>
              <a:rPr lang="en-US" sz="1800" b="1" i="0" u="none" strike="noStrike" dirty="0">
                <a:solidFill>
                  <a:schemeClr val="bg1"/>
                </a:solidFill>
                <a:effectLst/>
                <a:latin typeface="+mn-lt"/>
              </a:rPr>
            </a:br>
            <a:endParaRPr lang="en-IN" dirty="0">
              <a:solidFill>
                <a:schemeClr val="bg1"/>
              </a:solidFill>
              <a:latin typeface="+mn-lt"/>
            </a:endParaRPr>
          </a:p>
        </p:txBody>
      </p:sp>
      <p:sp>
        <p:nvSpPr>
          <p:cNvPr id="3" name="Slide Number Placeholder 2">
            <a:extLst>
              <a:ext uri="{FF2B5EF4-FFF2-40B4-BE49-F238E27FC236}">
                <a16:creationId xmlns:a16="http://schemas.microsoft.com/office/drawing/2014/main" id="{DCFDB504-78D8-70CB-E410-9E3F2BE58F8A}"/>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7" name="Content Placeholder 6">
            <a:extLst>
              <a:ext uri="{FF2B5EF4-FFF2-40B4-BE49-F238E27FC236}">
                <a16:creationId xmlns:a16="http://schemas.microsoft.com/office/drawing/2014/main" id="{D3AAB19A-BAFF-9BC5-F176-54418DCDE790}"/>
              </a:ext>
            </a:extLst>
          </p:cNvPr>
          <p:cNvPicPr>
            <a:picLocks noGrp="1" noChangeAspect="1"/>
          </p:cNvPicPr>
          <p:nvPr>
            <p:ph sz="half" idx="14"/>
          </p:nvPr>
        </p:nvPicPr>
        <p:blipFill>
          <a:blip r:embed="rId2"/>
          <a:stretch>
            <a:fillRect/>
          </a:stretch>
        </p:blipFill>
        <p:spPr>
          <a:xfrm>
            <a:off x="174487" y="2894596"/>
            <a:ext cx="7880301" cy="3753091"/>
          </a:xfrm>
        </p:spPr>
      </p:pic>
      <p:pic>
        <p:nvPicPr>
          <p:cNvPr id="5" name="Picture 4">
            <a:extLst>
              <a:ext uri="{FF2B5EF4-FFF2-40B4-BE49-F238E27FC236}">
                <a16:creationId xmlns:a16="http://schemas.microsoft.com/office/drawing/2014/main" id="{EF649FCF-B05A-32DD-779B-32858DF6D705}"/>
              </a:ext>
            </a:extLst>
          </p:cNvPr>
          <p:cNvPicPr>
            <a:picLocks noChangeAspect="1"/>
          </p:cNvPicPr>
          <p:nvPr/>
        </p:nvPicPr>
        <p:blipFill>
          <a:blip r:embed="rId3"/>
          <a:stretch>
            <a:fillRect/>
          </a:stretch>
        </p:blipFill>
        <p:spPr>
          <a:xfrm>
            <a:off x="174487" y="-8509"/>
            <a:ext cx="12017512" cy="2702271"/>
          </a:xfrm>
          <a:prstGeom prst="rect">
            <a:avLst/>
          </a:prstGeom>
        </p:spPr>
      </p:pic>
    </p:spTree>
    <p:extLst>
      <p:ext uri="{BB962C8B-B14F-4D97-AF65-F5344CB8AC3E}">
        <p14:creationId xmlns:p14="http://schemas.microsoft.com/office/powerpoint/2010/main" val="2995224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CB29-10B3-BC96-5345-D8B448C52D81}"/>
              </a:ext>
            </a:extLst>
          </p:cNvPr>
          <p:cNvSpPr>
            <a:spLocks noGrp="1"/>
          </p:cNvSpPr>
          <p:nvPr>
            <p:ph type="title"/>
          </p:nvPr>
        </p:nvSpPr>
        <p:spPr>
          <a:xfrm>
            <a:off x="174487" y="210312"/>
            <a:ext cx="7772400" cy="1416782"/>
          </a:xfrm>
        </p:spPr>
        <p:txBody>
          <a:bodyPr>
            <a:normAutofit/>
          </a:bodyPr>
          <a:lstStyle/>
          <a:p>
            <a:pPr rtl="0" fontAlgn="base">
              <a:spcBef>
                <a:spcPts val="0"/>
              </a:spcBef>
              <a:spcAft>
                <a:spcPts val="0"/>
              </a:spcAft>
            </a:pPr>
            <a:br>
              <a:rPr lang="en-US" sz="1800" b="1" i="0" u="none" strike="noStrike" dirty="0">
                <a:solidFill>
                  <a:schemeClr val="bg1"/>
                </a:solidFill>
                <a:effectLst/>
                <a:latin typeface="+mn-lt"/>
              </a:rPr>
            </a:br>
            <a:endParaRPr lang="en-IN" dirty="0">
              <a:solidFill>
                <a:schemeClr val="bg1"/>
              </a:solidFill>
              <a:latin typeface="+mn-lt"/>
            </a:endParaRPr>
          </a:p>
        </p:txBody>
      </p:sp>
      <p:sp>
        <p:nvSpPr>
          <p:cNvPr id="3" name="Slide Number Placeholder 2">
            <a:extLst>
              <a:ext uri="{FF2B5EF4-FFF2-40B4-BE49-F238E27FC236}">
                <a16:creationId xmlns:a16="http://schemas.microsoft.com/office/drawing/2014/main" id="{DCFDB504-78D8-70CB-E410-9E3F2BE58F8A}"/>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9" name="Picture 8">
            <a:extLst>
              <a:ext uri="{FF2B5EF4-FFF2-40B4-BE49-F238E27FC236}">
                <a16:creationId xmlns:a16="http://schemas.microsoft.com/office/drawing/2014/main" id="{9449659E-A35D-8182-A353-762F610BFAAA}"/>
              </a:ext>
            </a:extLst>
          </p:cNvPr>
          <p:cNvPicPr>
            <a:picLocks noChangeAspect="1"/>
          </p:cNvPicPr>
          <p:nvPr/>
        </p:nvPicPr>
        <p:blipFill>
          <a:blip r:embed="rId2"/>
          <a:stretch>
            <a:fillRect/>
          </a:stretch>
        </p:blipFill>
        <p:spPr>
          <a:xfrm>
            <a:off x="174487" y="0"/>
            <a:ext cx="7866854" cy="3429000"/>
          </a:xfrm>
          <a:prstGeom prst="rect">
            <a:avLst/>
          </a:prstGeom>
        </p:spPr>
      </p:pic>
      <p:pic>
        <p:nvPicPr>
          <p:cNvPr id="12" name="Picture 11">
            <a:extLst>
              <a:ext uri="{FF2B5EF4-FFF2-40B4-BE49-F238E27FC236}">
                <a16:creationId xmlns:a16="http://schemas.microsoft.com/office/drawing/2014/main" id="{244E77D3-8F22-F57B-B1B1-4FD250578F57}"/>
              </a:ext>
            </a:extLst>
          </p:cNvPr>
          <p:cNvPicPr>
            <a:picLocks noChangeAspect="1"/>
          </p:cNvPicPr>
          <p:nvPr/>
        </p:nvPicPr>
        <p:blipFill>
          <a:blip r:embed="rId3"/>
          <a:stretch>
            <a:fillRect/>
          </a:stretch>
        </p:blipFill>
        <p:spPr>
          <a:xfrm>
            <a:off x="174487" y="3429000"/>
            <a:ext cx="6212866" cy="3429000"/>
          </a:xfrm>
          <a:prstGeom prst="rect">
            <a:avLst/>
          </a:prstGeom>
        </p:spPr>
      </p:pic>
    </p:spTree>
    <p:extLst>
      <p:ext uri="{BB962C8B-B14F-4D97-AF65-F5344CB8AC3E}">
        <p14:creationId xmlns:p14="http://schemas.microsoft.com/office/powerpoint/2010/main" val="2150237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CB29-10B3-BC96-5345-D8B448C52D81}"/>
              </a:ext>
            </a:extLst>
          </p:cNvPr>
          <p:cNvSpPr>
            <a:spLocks noGrp="1"/>
          </p:cNvSpPr>
          <p:nvPr>
            <p:ph type="title"/>
          </p:nvPr>
        </p:nvSpPr>
        <p:spPr>
          <a:xfrm>
            <a:off x="174487" y="210312"/>
            <a:ext cx="7772400" cy="838559"/>
          </a:xfrm>
        </p:spPr>
        <p:txBody>
          <a:bodyPr>
            <a:normAutofit/>
          </a:bodyPr>
          <a:lstStyle/>
          <a:p>
            <a:pPr rtl="0" fontAlgn="base">
              <a:spcBef>
                <a:spcPts val="0"/>
              </a:spcBef>
              <a:spcAft>
                <a:spcPts val="0"/>
              </a:spcAft>
            </a:pPr>
            <a:r>
              <a:rPr lang="en-US" sz="1800" b="1" i="0" u="none" strike="noStrike" dirty="0">
                <a:solidFill>
                  <a:schemeClr val="bg1"/>
                </a:solidFill>
                <a:effectLst/>
                <a:latin typeface="+mn-lt"/>
              </a:rPr>
              <a:t>Task 2:</a:t>
            </a:r>
            <a:r>
              <a:rPr lang="en-US" sz="1800" b="0" i="0" u="none" strike="noStrike" dirty="0">
                <a:solidFill>
                  <a:schemeClr val="bg1"/>
                </a:solidFill>
                <a:effectLst/>
                <a:latin typeface="+mn-lt"/>
              </a:rPr>
              <a:t>  Create a scatter chart that plots engine power on the x-axis and price on the y-axis. Add a trendline to the chart to visualize the relationship between these variables</a:t>
            </a:r>
            <a:r>
              <a:rPr lang="en-US" sz="1800" b="0" i="0" u="none" strike="noStrike" dirty="0">
                <a:solidFill>
                  <a:srgbClr val="000000"/>
                </a:solidFill>
                <a:effectLst/>
                <a:latin typeface="+mn-lt"/>
              </a:rPr>
              <a:t>.</a:t>
            </a:r>
          </a:p>
        </p:txBody>
      </p:sp>
      <p:sp>
        <p:nvSpPr>
          <p:cNvPr id="3" name="Slide Number Placeholder 2">
            <a:extLst>
              <a:ext uri="{FF2B5EF4-FFF2-40B4-BE49-F238E27FC236}">
                <a16:creationId xmlns:a16="http://schemas.microsoft.com/office/drawing/2014/main" id="{DCFDB504-78D8-70CB-E410-9E3F2BE58F8A}"/>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5" name="Picture 4">
            <a:extLst>
              <a:ext uri="{FF2B5EF4-FFF2-40B4-BE49-F238E27FC236}">
                <a16:creationId xmlns:a16="http://schemas.microsoft.com/office/drawing/2014/main" id="{41538054-9241-400B-7412-FB03FF24188F}"/>
              </a:ext>
            </a:extLst>
          </p:cNvPr>
          <p:cNvPicPr>
            <a:picLocks noChangeAspect="1"/>
          </p:cNvPicPr>
          <p:nvPr/>
        </p:nvPicPr>
        <p:blipFill>
          <a:blip r:embed="rId2"/>
          <a:stretch>
            <a:fillRect/>
          </a:stretch>
        </p:blipFill>
        <p:spPr>
          <a:xfrm>
            <a:off x="278646" y="1301450"/>
            <a:ext cx="6727272" cy="1670350"/>
          </a:xfrm>
          <a:prstGeom prst="rect">
            <a:avLst/>
          </a:prstGeom>
        </p:spPr>
      </p:pic>
      <p:pic>
        <p:nvPicPr>
          <p:cNvPr id="7" name="Picture 6">
            <a:extLst>
              <a:ext uri="{FF2B5EF4-FFF2-40B4-BE49-F238E27FC236}">
                <a16:creationId xmlns:a16="http://schemas.microsoft.com/office/drawing/2014/main" id="{2A783BFC-2C5C-7FA4-D262-C7F22FBA0A9E}"/>
              </a:ext>
            </a:extLst>
          </p:cNvPr>
          <p:cNvPicPr>
            <a:picLocks noChangeAspect="1"/>
          </p:cNvPicPr>
          <p:nvPr/>
        </p:nvPicPr>
        <p:blipFill>
          <a:blip r:embed="rId3"/>
          <a:stretch>
            <a:fillRect/>
          </a:stretch>
        </p:blipFill>
        <p:spPr>
          <a:xfrm>
            <a:off x="278646" y="3094750"/>
            <a:ext cx="6727272" cy="3552938"/>
          </a:xfrm>
          <a:prstGeom prst="rect">
            <a:avLst/>
          </a:prstGeom>
        </p:spPr>
      </p:pic>
    </p:spTree>
    <p:extLst>
      <p:ext uri="{BB962C8B-B14F-4D97-AF65-F5344CB8AC3E}">
        <p14:creationId xmlns:p14="http://schemas.microsoft.com/office/powerpoint/2010/main" val="1991648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CB29-10B3-BC96-5345-D8B448C52D81}"/>
              </a:ext>
            </a:extLst>
          </p:cNvPr>
          <p:cNvSpPr>
            <a:spLocks noGrp="1"/>
          </p:cNvSpPr>
          <p:nvPr>
            <p:ph type="title"/>
          </p:nvPr>
        </p:nvSpPr>
        <p:spPr>
          <a:xfrm>
            <a:off x="301798" y="210312"/>
            <a:ext cx="7772400" cy="1091138"/>
          </a:xfrm>
        </p:spPr>
        <p:txBody>
          <a:bodyPr>
            <a:normAutofit fontScale="90000"/>
          </a:bodyPr>
          <a:lstStyle/>
          <a:p>
            <a:pPr fontAlgn="base">
              <a:lnSpc>
                <a:spcPct val="100000"/>
              </a:lnSpc>
              <a:spcBef>
                <a:spcPts val="0"/>
              </a:spcBef>
            </a:pPr>
            <a:r>
              <a:rPr lang="en-US" sz="1800" b="1" i="0" u="none" strike="noStrike" dirty="0">
                <a:solidFill>
                  <a:schemeClr val="bg1"/>
                </a:solidFill>
                <a:effectLst/>
                <a:latin typeface="+mn-lt"/>
              </a:rPr>
              <a:t>Task 3:</a:t>
            </a:r>
            <a:r>
              <a:rPr lang="en-US" sz="1800" b="0" i="0" u="none" strike="noStrike" dirty="0">
                <a:solidFill>
                  <a:schemeClr val="bg1"/>
                </a:solidFill>
                <a:effectLst/>
                <a:latin typeface="+mn-lt"/>
              </a:rPr>
              <a:t>  identify the variables that have the strongest relationship with a car's price. Then create a bar chart that shows the coefficient values for each variable to visualize their relative importance</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mn-lt"/>
              </a:rPr>
              <a:t>.</a:t>
            </a:r>
          </a:p>
        </p:txBody>
      </p:sp>
      <p:sp>
        <p:nvSpPr>
          <p:cNvPr id="3" name="Slide Number Placeholder 2">
            <a:extLst>
              <a:ext uri="{FF2B5EF4-FFF2-40B4-BE49-F238E27FC236}">
                <a16:creationId xmlns:a16="http://schemas.microsoft.com/office/drawing/2014/main" id="{DCFDB504-78D8-70CB-E410-9E3F2BE58F8A}"/>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6" name="Picture 5">
            <a:extLst>
              <a:ext uri="{FF2B5EF4-FFF2-40B4-BE49-F238E27FC236}">
                <a16:creationId xmlns:a16="http://schemas.microsoft.com/office/drawing/2014/main" id="{C26FCBCC-2943-B8E3-037B-97B34CB90AAB}"/>
              </a:ext>
            </a:extLst>
          </p:cNvPr>
          <p:cNvPicPr>
            <a:picLocks noChangeAspect="1"/>
          </p:cNvPicPr>
          <p:nvPr/>
        </p:nvPicPr>
        <p:blipFill>
          <a:blip r:embed="rId2"/>
          <a:stretch>
            <a:fillRect/>
          </a:stretch>
        </p:blipFill>
        <p:spPr>
          <a:xfrm>
            <a:off x="203087" y="1741414"/>
            <a:ext cx="7772400" cy="3758433"/>
          </a:xfrm>
          <a:prstGeom prst="rect">
            <a:avLst/>
          </a:prstGeom>
        </p:spPr>
      </p:pic>
    </p:spTree>
    <p:extLst>
      <p:ext uri="{BB962C8B-B14F-4D97-AF65-F5344CB8AC3E}">
        <p14:creationId xmlns:p14="http://schemas.microsoft.com/office/powerpoint/2010/main" val="586864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CB29-10B3-BC96-5345-D8B448C52D81}"/>
              </a:ext>
            </a:extLst>
          </p:cNvPr>
          <p:cNvSpPr>
            <a:spLocks noGrp="1"/>
          </p:cNvSpPr>
          <p:nvPr>
            <p:ph type="title"/>
          </p:nvPr>
        </p:nvSpPr>
        <p:spPr>
          <a:xfrm>
            <a:off x="174487" y="210312"/>
            <a:ext cx="7772400" cy="1416782"/>
          </a:xfrm>
        </p:spPr>
        <p:txBody>
          <a:bodyPr>
            <a:normAutofit/>
          </a:bodyPr>
          <a:lstStyle/>
          <a:p>
            <a:pPr rtl="0" fontAlgn="base">
              <a:spcBef>
                <a:spcPts val="0"/>
              </a:spcBef>
              <a:spcAft>
                <a:spcPts val="0"/>
              </a:spcAft>
            </a:pPr>
            <a:br>
              <a:rPr lang="en-US" sz="1800" b="1" i="0" u="none" strike="noStrike" dirty="0">
                <a:solidFill>
                  <a:schemeClr val="bg1"/>
                </a:solidFill>
                <a:effectLst/>
                <a:latin typeface="+mn-lt"/>
              </a:rPr>
            </a:br>
            <a:endParaRPr lang="en-IN" dirty="0">
              <a:solidFill>
                <a:schemeClr val="bg1"/>
              </a:solidFill>
              <a:latin typeface="+mn-lt"/>
            </a:endParaRPr>
          </a:p>
        </p:txBody>
      </p:sp>
      <p:sp>
        <p:nvSpPr>
          <p:cNvPr id="3" name="Slide Number Placeholder 2">
            <a:extLst>
              <a:ext uri="{FF2B5EF4-FFF2-40B4-BE49-F238E27FC236}">
                <a16:creationId xmlns:a16="http://schemas.microsoft.com/office/drawing/2014/main" id="{DCFDB504-78D8-70CB-E410-9E3F2BE58F8A}"/>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9" name="Picture 8">
            <a:extLst>
              <a:ext uri="{FF2B5EF4-FFF2-40B4-BE49-F238E27FC236}">
                <a16:creationId xmlns:a16="http://schemas.microsoft.com/office/drawing/2014/main" id="{935FA0AE-4F98-A591-1660-C92C23F2BFED}"/>
              </a:ext>
            </a:extLst>
          </p:cNvPr>
          <p:cNvPicPr>
            <a:picLocks noChangeAspect="1"/>
          </p:cNvPicPr>
          <p:nvPr/>
        </p:nvPicPr>
        <p:blipFill>
          <a:blip r:embed="rId2"/>
          <a:stretch>
            <a:fillRect/>
          </a:stretch>
        </p:blipFill>
        <p:spPr>
          <a:xfrm>
            <a:off x="2030507" y="371677"/>
            <a:ext cx="3536576" cy="1255417"/>
          </a:xfrm>
          <a:prstGeom prst="rect">
            <a:avLst/>
          </a:prstGeom>
        </p:spPr>
      </p:pic>
      <p:pic>
        <p:nvPicPr>
          <p:cNvPr id="13" name="Picture 12">
            <a:extLst>
              <a:ext uri="{FF2B5EF4-FFF2-40B4-BE49-F238E27FC236}">
                <a16:creationId xmlns:a16="http://schemas.microsoft.com/office/drawing/2014/main" id="{B530B117-016B-0BF2-2B5D-18DCEFDEA516}"/>
              </a:ext>
            </a:extLst>
          </p:cNvPr>
          <p:cNvPicPr>
            <a:picLocks noChangeAspect="1"/>
          </p:cNvPicPr>
          <p:nvPr/>
        </p:nvPicPr>
        <p:blipFill>
          <a:blip r:embed="rId3"/>
          <a:stretch>
            <a:fillRect/>
          </a:stretch>
        </p:blipFill>
        <p:spPr>
          <a:xfrm>
            <a:off x="332571" y="1934863"/>
            <a:ext cx="6794370" cy="4420217"/>
          </a:xfrm>
          <a:prstGeom prst="rect">
            <a:avLst/>
          </a:prstGeom>
        </p:spPr>
      </p:pic>
    </p:spTree>
    <p:extLst>
      <p:ext uri="{BB962C8B-B14F-4D97-AF65-F5344CB8AC3E}">
        <p14:creationId xmlns:p14="http://schemas.microsoft.com/office/powerpoint/2010/main" val="951604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CB29-10B3-BC96-5345-D8B448C52D81}"/>
              </a:ext>
            </a:extLst>
          </p:cNvPr>
          <p:cNvSpPr>
            <a:spLocks noGrp="1"/>
          </p:cNvSpPr>
          <p:nvPr>
            <p:ph type="title"/>
          </p:nvPr>
        </p:nvSpPr>
        <p:spPr>
          <a:xfrm>
            <a:off x="174487" y="210312"/>
            <a:ext cx="7772400" cy="1416782"/>
          </a:xfrm>
        </p:spPr>
        <p:txBody>
          <a:bodyPr>
            <a:normAutofit/>
          </a:bodyPr>
          <a:lstStyle/>
          <a:p>
            <a:pPr rtl="0" fontAlgn="base">
              <a:spcBef>
                <a:spcPts val="0"/>
              </a:spcBef>
              <a:spcAft>
                <a:spcPts val="0"/>
              </a:spcAft>
            </a:pPr>
            <a:br>
              <a:rPr lang="en-US" sz="1800" b="1" i="0" u="none" strike="noStrike" dirty="0">
                <a:solidFill>
                  <a:schemeClr val="bg1"/>
                </a:solidFill>
                <a:effectLst/>
                <a:latin typeface="+mn-lt"/>
              </a:rPr>
            </a:br>
            <a:endParaRPr lang="en-IN" dirty="0">
              <a:solidFill>
                <a:schemeClr val="bg1"/>
              </a:solidFill>
              <a:latin typeface="+mn-lt"/>
            </a:endParaRPr>
          </a:p>
        </p:txBody>
      </p:sp>
      <p:sp>
        <p:nvSpPr>
          <p:cNvPr id="3" name="Slide Number Placeholder 2">
            <a:extLst>
              <a:ext uri="{FF2B5EF4-FFF2-40B4-BE49-F238E27FC236}">
                <a16:creationId xmlns:a16="http://schemas.microsoft.com/office/drawing/2014/main" id="{DCFDB504-78D8-70CB-E410-9E3F2BE58F8A}"/>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5" name="Picture 4">
            <a:extLst>
              <a:ext uri="{FF2B5EF4-FFF2-40B4-BE49-F238E27FC236}">
                <a16:creationId xmlns:a16="http://schemas.microsoft.com/office/drawing/2014/main" id="{59F9F091-9AD9-36C8-F449-AC3C5E35D41F}"/>
              </a:ext>
            </a:extLst>
          </p:cNvPr>
          <p:cNvPicPr>
            <a:picLocks noChangeAspect="1"/>
          </p:cNvPicPr>
          <p:nvPr/>
        </p:nvPicPr>
        <p:blipFill>
          <a:blip r:embed="rId2"/>
          <a:stretch>
            <a:fillRect/>
          </a:stretch>
        </p:blipFill>
        <p:spPr>
          <a:xfrm>
            <a:off x="174487" y="210312"/>
            <a:ext cx="7859222" cy="2762636"/>
          </a:xfrm>
          <a:prstGeom prst="rect">
            <a:avLst/>
          </a:prstGeom>
        </p:spPr>
      </p:pic>
      <p:pic>
        <p:nvPicPr>
          <p:cNvPr id="7" name="Picture 6">
            <a:extLst>
              <a:ext uri="{FF2B5EF4-FFF2-40B4-BE49-F238E27FC236}">
                <a16:creationId xmlns:a16="http://schemas.microsoft.com/office/drawing/2014/main" id="{08AA45BA-FC64-9653-394F-20892D2C73FB}"/>
              </a:ext>
            </a:extLst>
          </p:cNvPr>
          <p:cNvPicPr>
            <a:picLocks noChangeAspect="1"/>
          </p:cNvPicPr>
          <p:nvPr/>
        </p:nvPicPr>
        <p:blipFill>
          <a:blip r:embed="rId3"/>
          <a:stretch>
            <a:fillRect/>
          </a:stretch>
        </p:blipFill>
        <p:spPr>
          <a:xfrm>
            <a:off x="174487" y="2972948"/>
            <a:ext cx="6266654" cy="3762900"/>
          </a:xfrm>
          <a:prstGeom prst="rect">
            <a:avLst/>
          </a:prstGeom>
        </p:spPr>
      </p:pic>
    </p:spTree>
    <p:extLst>
      <p:ext uri="{BB962C8B-B14F-4D97-AF65-F5344CB8AC3E}">
        <p14:creationId xmlns:p14="http://schemas.microsoft.com/office/powerpoint/2010/main" val="4069450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3055937"/>
          </a:xfrm>
        </p:spPr>
        <p:txBody>
          <a:bodyPr>
            <a:normAutofit fontScale="92500" lnSpcReduction="10000"/>
          </a:bodyPr>
          <a:lstStyle/>
          <a:p>
            <a:r>
              <a:rPr lang="en-US" dirty="0"/>
              <a:t>Introduction</a:t>
            </a:r>
          </a:p>
          <a:p>
            <a:r>
              <a:rPr lang="en-US" dirty="0"/>
              <a:t>Tech Stack used</a:t>
            </a:r>
          </a:p>
          <a:p>
            <a:r>
              <a:rPr lang="en-US" dirty="0"/>
              <a:t>About Dataset</a:t>
            </a:r>
          </a:p>
          <a:p>
            <a:r>
              <a:rPr lang="en-US" dirty="0"/>
              <a:t>Questionnaire &amp; Approach</a:t>
            </a:r>
          </a:p>
          <a:p>
            <a:r>
              <a:rPr lang="en-US" dirty="0"/>
              <a:t>Key Insights</a:t>
            </a:r>
          </a:p>
          <a:p>
            <a:r>
              <a:rPr lang="en-US" dirty="0"/>
              <a:t>Conclusion</a:t>
            </a:r>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CB29-10B3-BC96-5345-D8B448C52D81}"/>
              </a:ext>
            </a:extLst>
          </p:cNvPr>
          <p:cNvSpPr>
            <a:spLocks noGrp="1"/>
          </p:cNvSpPr>
          <p:nvPr>
            <p:ph type="title"/>
          </p:nvPr>
        </p:nvSpPr>
        <p:spPr>
          <a:xfrm>
            <a:off x="301798" y="210312"/>
            <a:ext cx="7772400" cy="1091138"/>
          </a:xfrm>
        </p:spPr>
        <p:txBody>
          <a:bodyPr>
            <a:normAutofit fontScale="90000"/>
          </a:bodyPr>
          <a:lstStyle/>
          <a:p>
            <a:pPr rtl="0" fontAlgn="base">
              <a:spcBef>
                <a:spcPts val="0"/>
              </a:spcBef>
              <a:spcAft>
                <a:spcPts val="0"/>
              </a:spcAft>
            </a:pPr>
            <a:r>
              <a:rPr lang="en-US" sz="1800" b="1" i="0" u="none" strike="noStrike" dirty="0">
                <a:solidFill>
                  <a:schemeClr val="bg1"/>
                </a:solidFill>
                <a:effectLst/>
                <a:latin typeface="+mn-lt"/>
              </a:rPr>
              <a:t>Task 4.A:</a:t>
            </a:r>
            <a:r>
              <a:rPr lang="en-US" sz="1800" b="0" i="0" u="none" strike="noStrike" dirty="0">
                <a:solidFill>
                  <a:schemeClr val="bg1"/>
                </a:solidFill>
                <a:effectLst/>
                <a:latin typeface="+mn-lt"/>
              </a:rPr>
              <a:t> Create a pivot table that shows the average price of cars for each manufacturer. </a:t>
            </a:r>
            <a:br>
              <a:rPr lang="en-US" sz="1800" b="0" i="0" u="none" strike="noStrike" dirty="0">
                <a:solidFill>
                  <a:schemeClr val="bg1"/>
                </a:solidFill>
                <a:effectLst/>
                <a:latin typeface="+mn-lt"/>
              </a:rPr>
            </a:br>
            <a:br>
              <a:rPr lang="en-US" sz="1800" b="0" i="0" u="none" strike="noStrike" dirty="0">
                <a:solidFill>
                  <a:schemeClr val="bg1"/>
                </a:solidFill>
                <a:effectLst/>
                <a:latin typeface="+mn-lt"/>
              </a:rPr>
            </a:br>
            <a:r>
              <a:rPr lang="en-US" sz="1800" b="1" i="0" u="none" strike="noStrike" dirty="0">
                <a:solidFill>
                  <a:schemeClr val="bg1"/>
                </a:solidFill>
                <a:effectLst/>
                <a:latin typeface="+mn-lt"/>
              </a:rPr>
              <a:t>Task 4.B:</a:t>
            </a:r>
            <a:r>
              <a:rPr lang="en-US" sz="1800" b="0" i="0" u="none" strike="noStrike" dirty="0">
                <a:solidFill>
                  <a:schemeClr val="bg1"/>
                </a:solidFill>
                <a:effectLst/>
                <a:latin typeface="+mn-lt"/>
              </a:rPr>
              <a:t> Create a bar chart or a horizontal stacked bar chart that visualizes the relationship between manufacturer and average price.</a:t>
            </a:r>
            <a:br>
              <a:rPr lang="en-US" sz="1800" b="0" i="0" u="none" strike="noStrike" dirty="0">
                <a:solidFill>
                  <a:schemeClr val="bg1"/>
                </a:solidFill>
                <a:effectLst/>
                <a:latin typeface="+mn-lt"/>
              </a:rPr>
            </a:br>
            <a:endParaRPr lang="en-US" sz="1800" b="0" i="0" u="none" strike="noStrike" dirty="0">
              <a:solidFill>
                <a:schemeClr val="bg1"/>
              </a:solidFill>
              <a:effectLst/>
              <a:latin typeface="+mn-lt"/>
            </a:endParaRPr>
          </a:p>
        </p:txBody>
      </p:sp>
      <p:sp>
        <p:nvSpPr>
          <p:cNvPr id="3" name="Slide Number Placeholder 2">
            <a:extLst>
              <a:ext uri="{FF2B5EF4-FFF2-40B4-BE49-F238E27FC236}">
                <a16:creationId xmlns:a16="http://schemas.microsoft.com/office/drawing/2014/main" id="{DCFDB504-78D8-70CB-E410-9E3F2BE58F8A}"/>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5" name="Picture 4">
            <a:extLst>
              <a:ext uri="{FF2B5EF4-FFF2-40B4-BE49-F238E27FC236}">
                <a16:creationId xmlns:a16="http://schemas.microsoft.com/office/drawing/2014/main" id="{223948AF-4F8C-D5EE-0BC6-E25B12F2FB28}"/>
              </a:ext>
            </a:extLst>
          </p:cNvPr>
          <p:cNvPicPr>
            <a:picLocks noChangeAspect="1"/>
          </p:cNvPicPr>
          <p:nvPr/>
        </p:nvPicPr>
        <p:blipFill>
          <a:blip r:embed="rId2"/>
          <a:stretch>
            <a:fillRect/>
          </a:stretch>
        </p:blipFill>
        <p:spPr>
          <a:xfrm>
            <a:off x="164398" y="1919077"/>
            <a:ext cx="7772401" cy="3607664"/>
          </a:xfrm>
          <a:prstGeom prst="rect">
            <a:avLst/>
          </a:prstGeom>
        </p:spPr>
      </p:pic>
    </p:spTree>
    <p:extLst>
      <p:ext uri="{BB962C8B-B14F-4D97-AF65-F5344CB8AC3E}">
        <p14:creationId xmlns:p14="http://schemas.microsoft.com/office/powerpoint/2010/main" val="2977917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CB29-10B3-BC96-5345-D8B448C52D81}"/>
              </a:ext>
            </a:extLst>
          </p:cNvPr>
          <p:cNvSpPr>
            <a:spLocks noGrp="1"/>
          </p:cNvSpPr>
          <p:nvPr>
            <p:ph type="title"/>
          </p:nvPr>
        </p:nvSpPr>
        <p:spPr>
          <a:xfrm>
            <a:off x="174487" y="210312"/>
            <a:ext cx="7772400" cy="1416782"/>
          </a:xfrm>
        </p:spPr>
        <p:txBody>
          <a:bodyPr>
            <a:normAutofit/>
          </a:bodyPr>
          <a:lstStyle/>
          <a:p>
            <a:pPr rtl="0" fontAlgn="base">
              <a:spcBef>
                <a:spcPts val="0"/>
              </a:spcBef>
              <a:spcAft>
                <a:spcPts val="0"/>
              </a:spcAft>
            </a:pPr>
            <a:br>
              <a:rPr lang="en-US" sz="1800" b="1" i="0" u="none" strike="noStrike" dirty="0">
                <a:solidFill>
                  <a:schemeClr val="bg1"/>
                </a:solidFill>
                <a:effectLst/>
                <a:latin typeface="+mn-lt"/>
              </a:rPr>
            </a:br>
            <a:endParaRPr lang="en-IN" dirty="0">
              <a:solidFill>
                <a:schemeClr val="bg1"/>
              </a:solidFill>
              <a:latin typeface="+mn-lt"/>
            </a:endParaRPr>
          </a:p>
        </p:txBody>
      </p:sp>
      <p:sp>
        <p:nvSpPr>
          <p:cNvPr id="3" name="Slide Number Placeholder 2">
            <a:extLst>
              <a:ext uri="{FF2B5EF4-FFF2-40B4-BE49-F238E27FC236}">
                <a16:creationId xmlns:a16="http://schemas.microsoft.com/office/drawing/2014/main" id="{DCFDB504-78D8-70CB-E410-9E3F2BE58F8A}"/>
              </a:ext>
            </a:extLst>
          </p:cNvPr>
          <p:cNvSpPr>
            <a:spLocks noGrp="1"/>
          </p:cNvSpPr>
          <p:nvPr>
            <p:ph type="sldNum" sz="quarter" idx="12"/>
          </p:nvPr>
        </p:nvSpPr>
        <p:spPr/>
        <p:txBody>
          <a:bodyPr/>
          <a:lstStyle/>
          <a:p>
            <a:fld id="{B5CEABB6-07DC-46E8-9B57-56EC44A396E5}" type="slidenum">
              <a:rPr lang="en-US" smtClean="0"/>
              <a:pPr/>
              <a:t>21</a:t>
            </a:fld>
            <a:endParaRPr lang="en-US" dirty="0"/>
          </a:p>
        </p:txBody>
      </p:sp>
      <p:pic>
        <p:nvPicPr>
          <p:cNvPr id="9" name="Picture 8">
            <a:extLst>
              <a:ext uri="{FF2B5EF4-FFF2-40B4-BE49-F238E27FC236}">
                <a16:creationId xmlns:a16="http://schemas.microsoft.com/office/drawing/2014/main" id="{BE24275A-C597-8CE7-1D3F-69C88C83B287}"/>
              </a:ext>
            </a:extLst>
          </p:cNvPr>
          <p:cNvPicPr>
            <a:picLocks noChangeAspect="1"/>
          </p:cNvPicPr>
          <p:nvPr/>
        </p:nvPicPr>
        <p:blipFill>
          <a:blip r:embed="rId2"/>
          <a:stretch>
            <a:fillRect/>
          </a:stretch>
        </p:blipFill>
        <p:spPr>
          <a:xfrm>
            <a:off x="174487" y="657743"/>
            <a:ext cx="7772400" cy="5285857"/>
          </a:xfrm>
          <a:prstGeom prst="rect">
            <a:avLst/>
          </a:prstGeom>
        </p:spPr>
      </p:pic>
    </p:spTree>
    <p:extLst>
      <p:ext uri="{BB962C8B-B14F-4D97-AF65-F5344CB8AC3E}">
        <p14:creationId xmlns:p14="http://schemas.microsoft.com/office/powerpoint/2010/main" val="4035438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CB29-10B3-BC96-5345-D8B448C52D81}"/>
              </a:ext>
            </a:extLst>
          </p:cNvPr>
          <p:cNvSpPr>
            <a:spLocks noGrp="1"/>
          </p:cNvSpPr>
          <p:nvPr>
            <p:ph type="title"/>
          </p:nvPr>
        </p:nvSpPr>
        <p:spPr>
          <a:xfrm>
            <a:off x="301798" y="210312"/>
            <a:ext cx="7772400" cy="1091138"/>
          </a:xfrm>
        </p:spPr>
        <p:txBody>
          <a:bodyPr>
            <a:normAutofit fontScale="90000"/>
          </a:bodyPr>
          <a:lstStyle/>
          <a:p>
            <a:pPr rtl="0" fontAlgn="base">
              <a:spcBef>
                <a:spcPts val="0"/>
              </a:spcBef>
              <a:spcAft>
                <a:spcPts val="0"/>
              </a:spcAft>
            </a:pPr>
            <a:r>
              <a:rPr lang="en-US" sz="1800" b="1" i="0" u="none" strike="noStrike" dirty="0">
                <a:solidFill>
                  <a:schemeClr val="bg1"/>
                </a:solidFill>
                <a:effectLst/>
                <a:latin typeface="+mn-lt"/>
              </a:rPr>
              <a:t>Task 5.A:</a:t>
            </a:r>
            <a:r>
              <a:rPr lang="en-US" sz="1800" b="0" i="0" u="none" strike="noStrike" dirty="0">
                <a:solidFill>
                  <a:schemeClr val="bg1"/>
                </a:solidFill>
                <a:effectLst/>
                <a:latin typeface="+mn-lt"/>
              </a:rPr>
              <a:t> Create a scatter plot with the number of cylinders on the x-axis and highway MPG on the y-axis. Then create a trendline on the scatter plot to visually estimate the slope of the relationship and assess its significance.</a:t>
            </a:r>
            <a:br>
              <a:rPr lang="en-US" sz="1800" b="0" i="0" u="none" strike="noStrike" dirty="0">
                <a:solidFill>
                  <a:schemeClr val="bg1"/>
                </a:solidFill>
                <a:effectLst/>
                <a:latin typeface="+mn-lt"/>
              </a:rPr>
            </a:br>
            <a:br>
              <a:rPr lang="en-US" sz="1800" b="0" i="0" u="none" strike="noStrike" dirty="0">
                <a:solidFill>
                  <a:schemeClr val="bg1"/>
                </a:solidFill>
                <a:effectLst/>
                <a:latin typeface="+mn-lt"/>
              </a:rPr>
            </a:br>
            <a:r>
              <a:rPr lang="en-US" sz="1800" b="1" i="0" u="none" strike="noStrike" dirty="0">
                <a:solidFill>
                  <a:schemeClr val="bg1"/>
                </a:solidFill>
                <a:effectLst/>
                <a:latin typeface="+mn-lt"/>
              </a:rPr>
              <a:t>Task 5.B: </a:t>
            </a:r>
            <a:r>
              <a:rPr lang="en-US" sz="1800" b="0" i="0" u="none" strike="noStrike" dirty="0">
                <a:solidFill>
                  <a:schemeClr val="bg1"/>
                </a:solidFill>
                <a:effectLst/>
                <a:latin typeface="+mn-lt"/>
              </a:rPr>
              <a:t>Calculate the correlation coefficient between the number of cylinders and highway MPG to quantify the strength and direction of the relationship.</a:t>
            </a:r>
            <a:br>
              <a:rPr lang="en-US" sz="1800" b="0" i="0" u="none" strike="noStrike" dirty="0">
                <a:solidFill>
                  <a:schemeClr val="bg1"/>
                </a:solidFill>
                <a:effectLst/>
                <a:latin typeface="+mn-lt"/>
              </a:rPr>
            </a:br>
            <a:br>
              <a:rPr lang="en-US" sz="1800" b="0" i="0" u="none" strike="noStrike" dirty="0">
                <a:solidFill>
                  <a:schemeClr val="bg1"/>
                </a:solidFill>
                <a:effectLst/>
                <a:latin typeface="+mn-lt"/>
              </a:rPr>
            </a:br>
            <a:endParaRPr lang="en-US" sz="1800" b="0" i="0" u="none" strike="noStrike" dirty="0">
              <a:solidFill>
                <a:schemeClr val="bg1"/>
              </a:solidFill>
              <a:effectLst/>
              <a:latin typeface="+mn-lt"/>
            </a:endParaRPr>
          </a:p>
        </p:txBody>
      </p:sp>
      <p:sp>
        <p:nvSpPr>
          <p:cNvPr id="3" name="Slide Number Placeholder 2">
            <a:extLst>
              <a:ext uri="{FF2B5EF4-FFF2-40B4-BE49-F238E27FC236}">
                <a16:creationId xmlns:a16="http://schemas.microsoft.com/office/drawing/2014/main" id="{DCFDB504-78D8-70CB-E410-9E3F2BE58F8A}"/>
              </a:ext>
            </a:extLst>
          </p:cNvPr>
          <p:cNvSpPr>
            <a:spLocks noGrp="1"/>
          </p:cNvSpPr>
          <p:nvPr>
            <p:ph type="sldNum" sz="quarter" idx="12"/>
          </p:nvPr>
        </p:nvSpPr>
        <p:spPr/>
        <p:txBody>
          <a:bodyPr/>
          <a:lstStyle/>
          <a:p>
            <a:fld id="{B5CEABB6-07DC-46E8-9B57-56EC44A396E5}" type="slidenum">
              <a:rPr lang="en-US" smtClean="0"/>
              <a:pPr/>
              <a:t>22</a:t>
            </a:fld>
            <a:endParaRPr lang="en-US" dirty="0"/>
          </a:p>
        </p:txBody>
      </p:sp>
      <p:pic>
        <p:nvPicPr>
          <p:cNvPr id="6" name="Picture 5">
            <a:extLst>
              <a:ext uri="{FF2B5EF4-FFF2-40B4-BE49-F238E27FC236}">
                <a16:creationId xmlns:a16="http://schemas.microsoft.com/office/drawing/2014/main" id="{375AE4A9-5F09-DDDE-BDF5-94C3103B9B20}"/>
              </a:ext>
            </a:extLst>
          </p:cNvPr>
          <p:cNvPicPr>
            <a:picLocks noChangeAspect="1"/>
          </p:cNvPicPr>
          <p:nvPr/>
        </p:nvPicPr>
        <p:blipFill>
          <a:blip r:embed="rId2"/>
          <a:stretch>
            <a:fillRect/>
          </a:stretch>
        </p:blipFill>
        <p:spPr>
          <a:xfrm>
            <a:off x="182177" y="2545807"/>
            <a:ext cx="7892022" cy="3236428"/>
          </a:xfrm>
          <a:prstGeom prst="rect">
            <a:avLst/>
          </a:prstGeom>
        </p:spPr>
      </p:pic>
    </p:spTree>
    <p:extLst>
      <p:ext uri="{BB962C8B-B14F-4D97-AF65-F5344CB8AC3E}">
        <p14:creationId xmlns:p14="http://schemas.microsoft.com/office/powerpoint/2010/main" val="2360124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CB29-10B3-BC96-5345-D8B448C52D81}"/>
              </a:ext>
            </a:extLst>
          </p:cNvPr>
          <p:cNvSpPr>
            <a:spLocks noGrp="1"/>
          </p:cNvSpPr>
          <p:nvPr>
            <p:ph type="title"/>
          </p:nvPr>
        </p:nvSpPr>
        <p:spPr>
          <a:xfrm>
            <a:off x="174487" y="210312"/>
            <a:ext cx="7772400" cy="1416782"/>
          </a:xfrm>
        </p:spPr>
        <p:txBody>
          <a:bodyPr>
            <a:normAutofit/>
          </a:bodyPr>
          <a:lstStyle/>
          <a:p>
            <a:pPr rtl="0" fontAlgn="base">
              <a:spcBef>
                <a:spcPts val="0"/>
              </a:spcBef>
              <a:spcAft>
                <a:spcPts val="0"/>
              </a:spcAft>
            </a:pPr>
            <a:br>
              <a:rPr lang="en-US" sz="1800" b="1" i="0" u="none" strike="noStrike" dirty="0">
                <a:solidFill>
                  <a:schemeClr val="bg1"/>
                </a:solidFill>
                <a:effectLst/>
                <a:latin typeface="+mn-lt"/>
              </a:rPr>
            </a:br>
            <a:endParaRPr lang="en-IN" dirty="0">
              <a:solidFill>
                <a:schemeClr val="bg1"/>
              </a:solidFill>
              <a:latin typeface="+mn-lt"/>
            </a:endParaRPr>
          </a:p>
        </p:txBody>
      </p:sp>
      <p:sp>
        <p:nvSpPr>
          <p:cNvPr id="3" name="Slide Number Placeholder 2">
            <a:extLst>
              <a:ext uri="{FF2B5EF4-FFF2-40B4-BE49-F238E27FC236}">
                <a16:creationId xmlns:a16="http://schemas.microsoft.com/office/drawing/2014/main" id="{DCFDB504-78D8-70CB-E410-9E3F2BE58F8A}"/>
              </a:ext>
            </a:extLst>
          </p:cNvPr>
          <p:cNvSpPr>
            <a:spLocks noGrp="1"/>
          </p:cNvSpPr>
          <p:nvPr>
            <p:ph type="sldNum" sz="quarter" idx="12"/>
          </p:nvPr>
        </p:nvSpPr>
        <p:spPr/>
        <p:txBody>
          <a:bodyPr/>
          <a:lstStyle/>
          <a:p>
            <a:fld id="{B5CEABB6-07DC-46E8-9B57-56EC44A396E5}" type="slidenum">
              <a:rPr lang="en-US" smtClean="0"/>
              <a:pPr/>
              <a:t>23</a:t>
            </a:fld>
            <a:endParaRPr lang="en-US" dirty="0"/>
          </a:p>
        </p:txBody>
      </p:sp>
      <p:pic>
        <p:nvPicPr>
          <p:cNvPr id="5" name="Picture 4">
            <a:extLst>
              <a:ext uri="{FF2B5EF4-FFF2-40B4-BE49-F238E27FC236}">
                <a16:creationId xmlns:a16="http://schemas.microsoft.com/office/drawing/2014/main" id="{83C4916A-9DB3-200B-C87C-BA852A3098DF}"/>
              </a:ext>
            </a:extLst>
          </p:cNvPr>
          <p:cNvPicPr>
            <a:picLocks noChangeAspect="1"/>
          </p:cNvPicPr>
          <p:nvPr/>
        </p:nvPicPr>
        <p:blipFill>
          <a:blip r:embed="rId2"/>
          <a:stretch>
            <a:fillRect/>
          </a:stretch>
        </p:blipFill>
        <p:spPr>
          <a:xfrm>
            <a:off x="356801" y="210312"/>
            <a:ext cx="7375258" cy="3353159"/>
          </a:xfrm>
          <a:prstGeom prst="rect">
            <a:avLst/>
          </a:prstGeom>
        </p:spPr>
      </p:pic>
      <p:pic>
        <p:nvPicPr>
          <p:cNvPr id="7" name="Picture 6">
            <a:extLst>
              <a:ext uri="{FF2B5EF4-FFF2-40B4-BE49-F238E27FC236}">
                <a16:creationId xmlns:a16="http://schemas.microsoft.com/office/drawing/2014/main" id="{B421CB20-6833-970E-7610-A3EB62C9B88E}"/>
              </a:ext>
            </a:extLst>
          </p:cNvPr>
          <p:cNvPicPr>
            <a:picLocks noChangeAspect="1"/>
          </p:cNvPicPr>
          <p:nvPr/>
        </p:nvPicPr>
        <p:blipFill>
          <a:blip r:embed="rId3"/>
          <a:stretch>
            <a:fillRect/>
          </a:stretch>
        </p:blipFill>
        <p:spPr>
          <a:xfrm>
            <a:off x="174487" y="3926445"/>
            <a:ext cx="7772400" cy="1990261"/>
          </a:xfrm>
          <a:prstGeom prst="rect">
            <a:avLst/>
          </a:prstGeom>
        </p:spPr>
      </p:pic>
    </p:spTree>
    <p:extLst>
      <p:ext uri="{BB962C8B-B14F-4D97-AF65-F5344CB8AC3E}">
        <p14:creationId xmlns:p14="http://schemas.microsoft.com/office/powerpoint/2010/main" val="2628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437529" y="140028"/>
            <a:ext cx="7142966" cy="847168"/>
          </a:xfrm>
        </p:spPr>
        <p:txBody>
          <a:bodyPr>
            <a:normAutofit fontScale="90000"/>
          </a:bodyPr>
          <a:lstStyle/>
          <a:p>
            <a:r>
              <a:rPr lang="en-US" dirty="0"/>
              <a:t>Building dashboard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437529" y="987195"/>
            <a:ext cx="7611035" cy="5601863"/>
          </a:xfrm>
        </p:spPr>
        <p:txBody>
          <a:bodyPr>
            <a:normAutofit fontScale="92500"/>
          </a:bodyPr>
          <a:lstStyle/>
          <a:p>
            <a:pPr algn="l"/>
            <a:r>
              <a:rPr lang="en-US" sz="1600" b="1" i="0" dirty="0">
                <a:solidFill>
                  <a:schemeClr val="bg1"/>
                </a:solidFill>
                <a:effectLst/>
              </a:rPr>
              <a:t>Task 1:</a:t>
            </a:r>
            <a:r>
              <a:rPr lang="en-US" sz="1600" b="0" i="0" dirty="0">
                <a:solidFill>
                  <a:schemeClr val="bg1"/>
                </a:solidFill>
                <a:effectLst/>
              </a:rPr>
              <a:t> How does the distribution of car prices vary by brand and body style? Consider employing a stacked column chart to illustrate the distribution of car prices across brands and body styles. Enhance interactivity through filters and slicers. Calculate total MSRP for each brand and body style.</a:t>
            </a:r>
          </a:p>
          <a:p>
            <a:pPr algn="l"/>
            <a:r>
              <a:rPr lang="en-US" sz="1600" b="1" i="0" dirty="0">
                <a:solidFill>
                  <a:schemeClr val="bg1"/>
                </a:solidFill>
                <a:effectLst/>
              </a:rPr>
              <a:t>Task 2:</a:t>
            </a:r>
            <a:r>
              <a:rPr lang="en-US" sz="1600" b="0" i="0" dirty="0">
                <a:solidFill>
                  <a:schemeClr val="bg1"/>
                </a:solidFill>
                <a:effectLst/>
              </a:rPr>
              <a:t> Which car brands have the highest and lowest average MSRPs, and how does this vary by body style? </a:t>
            </a:r>
          </a:p>
          <a:p>
            <a:pPr algn="l"/>
            <a:r>
              <a:rPr lang="en-US" sz="1600" b="0" i="0" dirty="0">
                <a:solidFill>
                  <a:schemeClr val="bg1"/>
                </a:solidFill>
                <a:effectLst/>
              </a:rPr>
              <a:t>A clustered column chart can effectively compare average MSRPs among various car brands and body styles. Calculate average MSRP for each brand and body style.</a:t>
            </a:r>
          </a:p>
          <a:p>
            <a:pPr algn="l"/>
            <a:r>
              <a:rPr lang="en-US" sz="1600" b="1" i="0" dirty="0">
                <a:solidFill>
                  <a:schemeClr val="bg1"/>
                </a:solidFill>
                <a:effectLst/>
              </a:rPr>
              <a:t>Task 3:</a:t>
            </a:r>
            <a:r>
              <a:rPr lang="en-US" sz="1600" b="0" i="0" dirty="0">
                <a:solidFill>
                  <a:schemeClr val="bg1"/>
                </a:solidFill>
                <a:effectLst/>
              </a:rPr>
              <a:t> How do different features such as transmission type affect MSRP, and how does this vary by body style?</a:t>
            </a:r>
          </a:p>
          <a:p>
            <a:pPr algn="l"/>
            <a:r>
              <a:rPr lang="en-US" sz="1600" b="0" i="0" dirty="0">
                <a:solidFill>
                  <a:schemeClr val="bg1"/>
                </a:solidFill>
                <a:effectLst/>
              </a:rPr>
              <a:t>A scatter plot chart can help visualize the relationship between MSRP and transmission type, with different symbols representing each body style. Calculate average MSRP for each combination of transmission type and body style.</a:t>
            </a:r>
          </a:p>
          <a:p>
            <a:pPr algn="l"/>
            <a:endParaRPr lang="en-US" sz="1600" b="0" i="0" dirty="0">
              <a:solidFill>
                <a:schemeClr val="bg1"/>
              </a:solidFill>
              <a:effectLst/>
            </a:endParaRPr>
          </a:p>
          <a:p>
            <a:pPr algn="l"/>
            <a:endParaRPr lang="en-US" sz="1600" b="0" i="0" dirty="0">
              <a:solidFill>
                <a:schemeClr val="bg1"/>
              </a:solidFill>
              <a:effectLst/>
            </a:endParaRP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437529" y="140028"/>
            <a:ext cx="7142966" cy="847168"/>
          </a:xfrm>
        </p:spPr>
        <p:txBody>
          <a:bodyPr>
            <a:normAutofit fontScale="90000"/>
          </a:bodyPr>
          <a:lstStyle/>
          <a:p>
            <a:r>
              <a:rPr lang="en-US" dirty="0"/>
              <a:t>Building dashboard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437529" y="987195"/>
            <a:ext cx="7611035" cy="5601863"/>
          </a:xfrm>
        </p:spPr>
        <p:txBody>
          <a:bodyPr>
            <a:normAutofit/>
          </a:bodyPr>
          <a:lstStyle/>
          <a:p>
            <a:pPr algn="l"/>
            <a:r>
              <a:rPr lang="en-US" sz="1600" b="1" i="0" dirty="0">
                <a:solidFill>
                  <a:schemeClr val="bg1"/>
                </a:solidFill>
                <a:effectLst/>
              </a:rPr>
              <a:t>Task 4:</a:t>
            </a:r>
            <a:r>
              <a:rPr lang="en-US" sz="1600" b="0" i="0" dirty="0">
                <a:solidFill>
                  <a:schemeClr val="bg1"/>
                </a:solidFill>
                <a:effectLst/>
              </a:rPr>
              <a:t> How does the fuel efficiency of cars vary across different body styles and model years?</a:t>
            </a:r>
          </a:p>
          <a:p>
            <a:pPr algn="l"/>
            <a:r>
              <a:rPr lang="en-US" sz="1600" b="0" i="0" dirty="0">
                <a:solidFill>
                  <a:schemeClr val="bg1"/>
                </a:solidFill>
                <a:effectLst/>
              </a:rPr>
              <a:t>Utilize a line chart to display the trend of fuel efficiency (MPG) over time for each body style. Calculate average MPG for each combination of body style and model year.</a:t>
            </a:r>
          </a:p>
          <a:p>
            <a:pPr algn="l"/>
            <a:endParaRPr lang="en-US" sz="1600" dirty="0">
              <a:solidFill>
                <a:schemeClr val="bg1"/>
              </a:solidFill>
            </a:endParaRPr>
          </a:p>
          <a:p>
            <a:pPr algn="l"/>
            <a:r>
              <a:rPr lang="en-US" sz="1600" b="1" i="0" dirty="0">
                <a:solidFill>
                  <a:schemeClr val="bg1"/>
                </a:solidFill>
                <a:effectLst/>
              </a:rPr>
              <a:t>Task 5:</a:t>
            </a:r>
            <a:r>
              <a:rPr lang="en-US" sz="1600" b="0" i="0" dirty="0">
                <a:solidFill>
                  <a:schemeClr val="bg1"/>
                </a:solidFill>
                <a:effectLst/>
              </a:rPr>
              <a:t> How does the car's horsepower, MPG, and price vary across different brands?</a:t>
            </a:r>
          </a:p>
          <a:p>
            <a:pPr algn="l"/>
            <a:r>
              <a:rPr lang="en-US" sz="1600" b="0" i="0" dirty="0">
                <a:solidFill>
                  <a:schemeClr val="bg1"/>
                </a:solidFill>
                <a:effectLst/>
              </a:rPr>
              <a:t>Consider a bubble chart to visualize the relationship between horsepower, MPG, and price across different car brands. Assign distinct colors to each brand and label the bubbles with the car model name. Calculate average horsepower, MPG, and MSRP for each car brand.</a:t>
            </a:r>
          </a:p>
          <a:p>
            <a:pPr algn="l"/>
            <a:endParaRPr lang="en-US" sz="1600" b="0" i="0" dirty="0">
              <a:solidFill>
                <a:schemeClr val="bg1"/>
              </a:solidFill>
              <a:effectLst/>
            </a:endParaRPr>
          </a:p>
          <a:p>
            <a:pPr algn="l"/>
            <a:endParaRPr lang="en-US" sz="1600" b="0" i="0" dirty="0">
              <a:solidFill>
                <a:schemeClr val="bg1"/>
              </a:solidFill>
              <a:effectLst/>
            </a:endParaRPr>
          </a:p>
          <a:p>
            <a:pPr algn="l"/>
            <a:endParaRPr lang="en-US" sz="1600" b="0" i="0" dirty="0">
              <a:solidFill>
                <a:schemeClr val="bg1"/>
              </a:solidFill>
              <a:effectLst/>
            </a:endParaRP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1478455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437529" y="140028"/>
            <a:ext cx="7142966" cy="847168"/>
          </a:xfrm>
        </p:spPr>
        <p:txBody>
          <a:bodyPr>
            <a:normAutofit fontScale="90000"/>
          </a:bodyPr>
          <a:lstStyle/>
          <a:p>
            <a:r>
              <a:rPr lang="en-US" dirty="0"/>
              <a:t>Building dashboard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437529" y="987195"/>
            <a:ext cx="7611035" cy="5601863"/>
          </a:xfrm>
        </p:spPr>
        <p:txBody>
          <a:bodyPr>
            <a:normAutofit/>
          </a:bodyPr>
          <a:lstStyle/>
          <a:p>
            <a:pPr algn="l"/>
            <a:endParaRPr lang="en-US" sz="1600" b="0" i="0" dirty="0">
              <a:solidFill>
                <a:schemeClr val="bg1"/>
              </a:solidFill>
              <a:effectLst/>
            </a:endParaRPr>
          </a:p>
          <a:p>
            <a:pPr algn="l"/>
            <a:endParaRPr lang="en-US" sz="1600" b="0" i="0" dirty="0">
              <a:solidFill>
                <a:schemeClr val="bg1"/>
              </a:solidFill>
              <a:effectLst/>
            </a:endParaRP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26</a:t>
            </a:fld>
            <a:endParaRPr lang="en-US" dirty="0"/>
          </a:p>
        </p:txBody>
      </p:sp>
      <p:pic>
        <p:nvPicPr>
          <p:cNvPr id="6" name="Picture 5">
            <a:extLst>
              <a:ext uri="{FF2B5EF4-FFF2-40B4-BE49-F238E27FC236}">
                <a16:creationId xmlns:a16="http://schemas.microsoft.com/office/drawing/2014/main" id="{30DD911C-0080-01DD-9985-9204D2BCC33D}"/>
              </a:ext>
            </a:extLst>
          </p:cNvPr>
          <p:cNvPicPr>
            <a:picLocks noChangeAspect="1"/>
          </p:cNvPicPr>
          <p:nvPr/>
        </p:nvPicPr>
        <p:blipFill>
          <a:blip r:embed="rId3"/>
          <a:stretch>
            <a:fillRect/>
          </a:stretch>
        </p:blipFill>
        <p:spPr>
          <a:xfrm>
            <a:off x="4141693" y="1116108"/>
            <a:ext cx="8025561" cy="5741892"/>
          </a:xfrm>
          <a:prstGeom prst="rect">
            <a:avLst/>
          </a:prstGeom>
        </p:spPr>
      </p:pic>
    </p:spTree>
    <p:extLst>
      <p:ext uri="{BB962C8B-B14F-4D97-AF65-F5344CB8AC3E}">
        <p14:creationId xmlns:p14="http://schemas.microsoft.com/office/powerpoint/2010/main" val="350703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KEY INSIGHTS</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07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578224" y="433154"/>
            <a:ext cx="7100047" cy="6424846"/>
          </a:xfrm>
        </p:spPr>
        <p:txBody>
          <a:bodyPr vert="horz" lIns="91440" tIns="45720" rIns="91440" bIns="45720" rtlCol="0" anchor="t">
            <a:normAutofit fontScale="92500" lnSpcReduction="10000"/>
          </a:bodyPr>
          <a:lstStyle/>
          <a:p>
            <a:pPr marL="342900" indent="-342900" algn="l">
              <a:lnSpc>
                <a:spcPct val="120000"/>
              </a:lnSpc>
              <a:buFont typeface="+mj-lt"/>
              <a:buAutoNum type="arabicPeriod"/>
            </a:pPr>
            <a:r>
              <a:rPr lang="en-US" sz="1600" b="0" i="0" dirty="0">
                <a:effectLst/>
              </a:rPr>
              <a:t>In the crossover market category, a high number of models are built, which means people are liking the crossover category more. </a:t>
            </a:r>
          </a:p>
          <a:p>
            <a:pPr marL="342900" indent="-342900" algn="l">
              <a:lnSpc>
                <a:spcPct val="120000"/>
              </a:lnSpc>
              <a:buFont typeface="+mj-lt"/>
              <a:buAutoNum type="arabicPeriod"/>
            </a:pPr>
            <a:r>
              <a:rPr lang="en-US" sz="1600" b="0" i="0" dirty="0">
                <a:effectLst/>
              </a:rPr>
              <a:t> The F150 model has high popularity amongst customers. </a:t>
            </a:r>
          </a:p>
          <a:p>
            <a:pPr marL="342900" indent="-342900" algn="l">
              <a:lnSpc>
                <a:spcPct val="120000"/>
              </a:lnSpc>
              <a:buFont typeface="+mj-lt"/>
              <a:buAutoNum type="arabicPeriod"/>
            </a:pPr>
            <a:r>
              <a:rPr lang="en-US" sz="1600" b="0" i="0" dirty="0">
                <a:effectLst/>
              </a:rPr>
              <a:t>The Ford manufacturing company has high popularity amongst customers. </a:t>
            </a:r>
          </a:p>
          <a:p>
            <a:pPr marL="342900" indent="-342900" algn="l">
              <a:lnSpc>
                <a:spcPct val="120000"/>
              </a:lnSpc>
              <a:buFont typeface="+mj-lt"/>
              <a:buAutoNum type="arabicPeriod"/>
            </a:pPr>
            <a:r>
              <a:rPr lang="en-US" sz="1600" b="0" i="0" dirty="0">
                <a:effectLst/>
              </a:rPr>
              <a:t>Fewer engine cylinders give more highway MPG, which can attract customers to buy the car. </a:t>
            </a:r>
          </a:p>
          <a:p>
            <a:pPr marL="342900" indent="-342900" algn="l">
              <a:lnSpc>
                <a:spcPct val="120000"/>
              </a:lnSpc>
              <a:buFont typeface="+mj-lt"/>
              <a:buAutoNum type="arabicPeriod"/>
            </a:pPr>
            <a:r>
              <a:rPr lang="en-US" sz="1600" b="0" i="0" dirty="0">
                <a:effectLst/>
              </a:rPr>
              <a:t>Sedan, 4-door SUV, and coupe vehicle styles have high popularity and high MRP, which we can use to make the car profitable. </a:t>
            </a:r>
          </a:p>
          <a:p>
            <a:pPr marL="342900" indent="-342900" algn="l">
              <a:lnSpc>
                <a:spcPct val="120000"/>
              </a:lnSpc>
              <a:buFont typeface="+mj-lt"/>
              <a:buAutoNum type="arabicPeriod"/>
            </a:pPr>
            <a:r>
              <a:rPr lang="en-US" sz="1600" b="0" i="0" dirty="0">
                <a:effectLst/>
              </a:rPr>
              <a:t>Direct drive and automatic manual transmissions are loved by customers and can be priced high. From insights, we can see that people are continuously buying them despite their high price, which can be used to make our cars profitable. </a:t>
            </a:r>
          </a:p>
          <a:p>
            <a:pPr marL="342900" indent="-342900" algn="l">
              <a:lnSpc>
                <a:spcPct val="120000"/>
              </a:lnSpc>
              <a:buFont typeface="+mj-lt"/>
              <a:buAutoNum type="arabicPeriod"/>
            </a:pPr>
            <a:r>
              <a:rPr lang="en-US" sz="1600" b="0" i="0" dirty="0">
                <a:effectLst/>
              </a:rPr>
              <a:t>New models have high MPG due to modifications and improvements made based on customer feedback. </a:t>
            </a:r>
          </a:p>
          <a:p>
            <a:pPr marL="342900" indent="-342900" algn="l">
              <a:lnSpc>
                <a:spcPct val="120000"/>
              </a:lnSpc>
              <a:buFont typeface="+mj-lt"/>
              <a:buAutoNum type="arabicPeriod"/>
            </a:pPr>
            <a:r>
              <a:rPr lang="en-US" sz="1600" b="0" i="0" dirty="0">
                <a:effectLst/>
              </a:rPr>
              <a:t>Sedans and hatchbacks give higher average MPG. </a:t>
            </a:r>
          </a:p>
          <a:p>
            <a:pPr marL="342900" indent="-342900" algn="l">
              <a:buFont typeface="+mj-lt"/>
              <a:buAutoNum type="arabicPeriod"/>
            </a:pPr>
            <a:r>
              <a:rPr lang="en-US" sz="1600" dirty="0"/>
              <a:t>Number of doors, city mpg and highway mpg</a:t>
            </a:r>
            <a:r>
              <a:rPr lang="en-US" sz="1600" b="0" i="0" dirty="0">
                <a:effectLst/>
              </a:rPr>
              <a:t> has </a:t>
            </a:r>
            <a:r>
              <a:rPr lang="en-US" sz="1600" dirty="0"/>
              <a:t>negative </a:t>
            </a:r>
            <a:r>
              <a:rPr lang="en-US" sz="1600" b="0" i="0" dirty="0">
                <a:effectLst/>
              </a:rPr>
              <a:t>relationship with the price.</a:t>
            </a:r>
          </a:p>
          <a:p>
            <a:pPr marL="342900" indent="-342900" algn="l">
              <a:buFont typeface="+mj-lt"/>
              <a:buAutoNum type="arabicPeriod"/>
            </a:pPr>
            <a:r>
              <a:rPr lang="en-US" sz="1600" dirty="0"/>
              <a:t>Engine HP and Engine cylinders</a:t>
            </a:r>
            <a:r>
              <a:rPr lang="en-US" sz="1600" b="0" i="0" dirty="0">
                <a:effectLst/>
              </a:rPr>
              <a:t> has the strongest positive relationship with the price.</a:t>
            </a:r>
          </a:p>
          <a:p>
            <a:pPr marL="342900" indent="-342900" algn="l">
              <a:lnSpc>
                <a:spcPct val="120000"/>
              </a:lnSpc>
              <a:buFont typeface="+mj-lt"/>
              <a:buAutoNum type="arabicPeriod"/>
            </a:pPr>
            <a:endParaRPr lang="en-US" sz="1500" b="0" i="0" dirty="0">
              <a:effectLst/>
            </a:endParaRPr>
          </a:p>
          <a:p>
            <a:pPr marL="342900" indent="-342900" algn="l">
              <a:lnSpc>
                <a:spcPct val="120000"/>
              </a:lnSpc>
              <a:buFont typeface="+mj-lt"/>
              <a:buAutoNum type="arabicPeriod"/>
            </a:pPr>
            <a:endParaRPr lang="en-US" b="0" i="0" dirty="0">
              <a:effectLst/>
            </a:endParaRPr>
          </a:p>
          <a:p>
            <a:pPr algn="l"/>
            <a:endParaRPr lang="en-US" b="0" i="0" dirty="0">
              <a:solidFill>
                <a:srgbClr val="000000"/>
              </a:solidFill>
              <a:effectLst/>
              <a:latin typeface="ff3"/>
            </a:endParaRPr>
          </a:p>
          <a:p>
            <a:pPr algn="l"/>
            <a:endParaRPr lang="en-US" b="0" i="0" dirty="0">
              <a:solidFill>
                <a:srgbClr val="000000"/>
              </a:solidFill>
              <a:effectLst/>
              <a:latin typeface="ff4"/>
            </a:endParaRPr>
          </a:p>
          <a:p>
            <a:pPr algn="l"/>
            <a:endParaRPr lang="en-US" dirty="0">
              <a:solidFill>
                <a:srgbClr val="000000"/>
              </a:solidFill>
              <a:latin typeface="ff4"/>
            </a:endParaRPr>
          </a:p>
          <a:p>
            <a:pPr algn="l"/>
            <a:endParaRPr lang="en-US" b="0" i="0" dirty="0">
              <a:solidFill>
                <a:srgbClr val="000000"/>
              </a:solidFill>
              <a:effectLst/>
              <a:latin typeface="ff4"/>
            </a:endParaRPr>
          </a:p>
          <a:p>
            <a:pPr rtl="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1732268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Conclusion</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745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err="1"/>
              <a:t>INTROduction</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578224" y="433154"/>
            <a:ext cx="7100047" cy="6424846"/>
          </a:xfrm>
        </p:spPr>
        <p:txBody>
          <a:bodyPr vert="horz" lIns="91440" tIns="45720" rIns="91440" bIns="45720" rtlCol="0" anchor="t">
            <a:normAutofit fontScale="92500"/>
          </a:bodyPr>
          <a:lstStyle/>
          <a:p>
            <a:r>
              <a:rPr lang="en-US" sz="1500" b="0" i="0" dirty="0">
                <a:solidFill>
                  <a:schemeClr val="bg1"/>
                </a:solidFill>
                <a:effectLst/>
              </a:rPr>
              <a:t>In conclusion, this dataset stands as a valuable asset for data analysts delving into the multifaceted realms of the automotive industry, offering insights pivotal for steering decisions regarding product development, marketing strategies, and pricing tactics.</a:t>
            </a:r>
          </a:p>
          <a:p>
            <a:r>
              <a:rPr lang="en-US" sz="1500" b="0" i="0" dirty="0">
                <a:solidFill>
                  <a:schemeClr val="bg1"/>
                </a:solidFill>
                <a:effectLst/>
              </a:rPr>
              <a:t>Through harnessing the insights and functionalities of the provided dashboard, we can navigate toward data-driven choices aimed at optimizing cost structures and bolstering profitability within our car offerings, thereby solidifying our stance in the competitive automotive market.</a:t>
            </a:r>
          </a:p>
          <a:p>
            <a:pPr algn="l"/>
            <a:r>
              <a:rPr lang="en-US" sz="1500" b="0" i="0" dirty="0">
                <a:solidFill>
                  <a:schemeClr val="bg1"/>
                </a:solidFill>
                <a:effectLst/>
              </a:rPr>
              <a:t>From the analysis conducted, it becomes evident that sedan-style vehicles from Ford, equipped with either automatic or manual transmissions and boasting an engine horsepower of 250, hold a significant appeal among consumers, as evidenced by their heightened popularity and sales traction. Emulating Ford's successful approach by incorporating similar features into our offerings could pave the path for enhanced market penetration and consumer satisfaction.</a:t>
            </a:r>
          </a:p>
          <a:p>
            <a:pPr algn="l"/>
            <a:r>
              <a:rPr lang="en-US" sz="1500" b="0" i="0" dirty="0">
                <a:solidFill>
                  <a:schemeClr val="bg1"/>
                </a:solidFill>
                <a:effectLst/>
              </a:rPr>
              <a:t>Looking ahead, the trajectory of consumer preferences suggests a rising inclination towards vehicles that prioritize fuel efficiency alongside cost-effectiveness. This points towards a potential surge in demand for electric cars boasting high mileage and fewer cylinders, indicative of a shifting paradigm in the automotive landscape</a:t>
            </a:r>
            <a:r>
              <a:rPr lang="en-US" sz="1500" dirty="0">
                <a:solidFill>
                  <a:srgbClr val="0D0D0D"/>
                </a:solidFill>
              </a:rPr>
              <a:t>.</a:t>
            </a:r>
          </a:p>
          <a:p>
            <a:pPr algn="l"/>
            <a:r>
              <a:rPr lang="en-US" sz="1500" b="0" i="0" dirty="0">
                <a:effectLst/>
              </a:rPr>
              <a:t>In essence, by leveraging the insights garnered from this dataset and embracing a forward-thinking approach aligned with emerging consumer trends, we are primed to chart a course towards sustained success and innovation within the ever-evolving automotive sector.</a:t>
            </a:r>
          </a:p>
          <a:p>
            <a:pPr algn="l">
              <a:lnSpc>
                <a:spcPct val="120000"/>
              </a:lnSpc>
            </a:pPr>
            <a:endParaRPr lang="en-US" sz="1500" b="0" i="0" dirty="0">
              <a:effectLst/>
            </a:endParaRPr>
          </a:p>
          <a:p>
            <a:pPr marL="342900" indent="-342900" algn="l">
              <a:lnSpc>
                <a:spcPct val="120000"/>
              </a:lnSpc>
              <a:buFont typeface="+mj-lt"/>
              <a:buAutoNum type="arabicPeriod"/>
            </a:pPr>
            <a:endParaRPr lang="en-US" b="0" i="0" dirty="0">
              <a:effectLst/>
            </a:endParaRPr>
          </a:p>
          <a:p>
            <a:pPr algn="l"/>
            <a:endParaRPr lang="en-US" b="0" i="0" dirty="0">
              <a:solidFill>
                <a:srgbClr val="000000"/>
              </a:solidFill>
              <a:effectLst/>
              <a:latin typeface="ff3"/>
            </a:endParaRPr>
          </a:p>
          <a:p>
            <a:pPr algn="l"/>
            <a:endParaRPr lang="en-US" b="0" i="0" dirty="0">
              <a:solidFill>
                <a:srgbClr val="000000"/>
              </a:solidFill>
              <a:effectLst/>
              <a:latin typeface="ff4"/>
            </a:endParaRPr>
          </a:p>
          <a:p>
            <a:pPr algn="l"/>
            <a:endParaRPr lang="en-US" dirty="0">
              <a:solidFill>
                <a:srgbClr val="000000"/>
              </a:solidFill>
              <a:latin typeface="ff4"/>
            </a:endParaRPr>
          </a:p>
          <a:p>
            <a:pPr algn="l"/>
            <a:endParaRPr lang="en-US" b="0" i="0" dirty="0">
              <a:solidFill>
                <a:srgbClr val="000000"/>
              </a:solidFill>
              <a:effectLst/>
              <a:latin typeface="ff4"/>
            </a:endParaRPr>
          </a:p>
          <a:p>
            <a:pPr rtl="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3364366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524435" y="433154"/>
            <a:ext cx="7100047" cy="5991692"/>
          </a:xfrm>
        </p:spPr>
        <p:txBody>
          <a:bodyPr vert="horz" lIns="91440" tIns="45720" rIns="91440" bIns="45720" rtlCol="0" anchor="t">
            <a:normAutofit fontScale="70000" lnSpcReduction="20000"/>
          </a:bodyPr>
          <a:lstStyle/>
          <a:p>
            <a:pPr rtl="0"/>
            <a:r>
              <a:rPr lang="en-US" sz="2200" dirty="0">
                <a:effectLst/>
              </a:rPr>
              <a:t>In the dynamic landscape of the automotive industry, marked by a relentless pursuit of fuel efficiency, environmental consciousness, and technological advancements, understanding the intricate drivers of consumer demand is paramount. With manufacturers vying for market share amidst evolving consumer preferences, a comprehensive comprehension of these demand dynamics has never been more crucial.</a:t>
            </a:r>
            <a:endParaRPr lang="en-US" sz="2200" dirty="0"/>
          </a:p>
          <a:p>
            <a:pPr rtl="0"/>
            <a:r>
              <a:rPr lang="en-US" sz="2200" dirty="0">
                <a:effectLst/>
              </a:rPr>
              <a:t>In this era witnessing a surge in electric and hybrid vehicles alongside a burgeoning curiosity in alternative fuel options like hydrogen and natural gas, the enduring dominance of traditional gasoline-powered cars persists. Against this backdrop, the task at hand for a Data Analyst is clear: How can a car manufacturer optimize pricing and product development strategies to not only meet consumer demand but also maximize profitability?</a:t>
            </a:r>
            <a:endParaRPr lang="en-US" sz="2200" dirty="0"/>
          </a:p>
          <a:p>
            <a:pPr rtl="0"/>
            <a:r>
              <a:rPr lang="en-US" sz="2200" dirty="0">
                <a:effectLst/>
              </a:rPr>
              <a:t>To address this inquiry, delving into the dataset becomes imperative. By scrutinizing the interplay between car features, market categorization, and pricing, insights can be gleaned to discern the most sought-after features and categories among consumers, as well as those most lucrative for manufacturers. Leveraging analytical tools such as regression analysis and market segmentation, a pricing strategy can be devised that strikes a harmonious balance between consumer preferences and profitability. Additionally, this analysis can pinpoint the product attributes deserving of heightened focus in future development endeavors</a:t>
            </a:r>
            <a:r>
              <a:rPr lang="en-US" dirty="0">
                <a:effectLst/>
              </a:rPr>
              <a:t>.</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TECH STACK USED</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08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524435" y="433154"/>
            <a:ext cx="7100047" cy="5991692"/>
          </a:xfrm>
        </p:spPr>
        <p:txBody>
          <a:bodyPr vert="horz" lIns="91440" tIns="45720" rIns="91440" bIns="45720" rtlCol="0" anchor="t">
            <a:normAutofit/>
          </a:bodyPr>
          <a:lstStyle/>
          <a:p>
            <a:pPr rtl="0"/>
            <a:endParaRPr lang="en-US" dirty="0"/>
          </a:p>
          <a:p>
            <a:pPr rtl="0"/>
            <a:endParaRPr lang="en-US" dirty="0"/>
          </a:p>
          <a:p>
            <a:pPr rtl="0"/>
            <a:endParaRPr lang="en-US" dirty="0"/>
          </a:p>
          <a:p>
            <a:pPr rtl="0"/>
            <a:endParaRPr lang="en-US" dirty="0"/>
          </a:p>
          <a:p>
            <a:pPr rtl="0"/>
            <a:r>
              <a:rPr lang="en-US" dirty="0"/>
              <a:t>		</a:t>
            </a:r>
            <a:r>
              <a:rPr lang="en-US" sz="2400" dirty="0"/>
              <a:t>1. </a:t>
            </a:r>
            <a:r>
              <a:rPr lang="en-US" sz="2400" dirty="0" err="1"/>
              <a:t>Jupyter</a:t>
            </a:r>
            <a:r>
              <a:rPr lang="en-US" sz="2400" dirty="0"/>
              <a:t> </a:t>
            </a:r>
            <a:r>
              <a:rPr lang="en-US" sz="2400" dirty="0" err="1"/>
              <a:t>NoteBook</a:t>
            </a:r>
            <a:endParaRPr lang="en-US" sz="2400" dirty="0"/>
          </a:p>
          <a:p>
            <a:pPr rtl="0"/>
            <a:r>
              <a:rPr lang="en-US" sz="2400" dirty="0"/>
              <a:t>		</a:t>
            </a:r>
          </a:p>
          <a:p>
            <a:pPr rtl="0"/>
            <a:r>
              <a:rPr lang="en-US" sz="2400" dirty="0"/>
              <a:t>		2. Power BI</a:t>
            </a:r>
          </a:p>
          <a:p>
            <a:pPr rtl="0"/>
            <a:r>
              <a:rPr lang="en-US" sz="2400" dirty="0"/>
              <a:t>		</a:t>
            </a:r>
          </a:p>
          <a:p>
            <a:pPr rtl="0"/>
            <a:r>
              <a:rPr lang="en-US" sz="2400" dirty="0"/>
              <a:t>		3.  Microsoft Power Point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571494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DATASET USED</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510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524435" y="433154"/>
            <a:ext cx="7100047" cy="5991692"/>
          </a:xfrm>
        </p:spPr>
        <p:txBody>
          <a:bodyPr vert="horz" lIns="91440" tIns="45720" rIns="91440" bIns="45720" rtlCol="0" anchor="t">
            <a:normAutofit fontScale="25000" lnSpcReduction="20000"/>
          </a:bodyPr>
          <a:lstStyle/>
          <a:p>
            <a:pPr algn="l">
              <a:lnSpc>
                <a:spcPct val="120000"/>
              </a:lnSpc>
            </a:pPr>
            <a:r>
              <a:rPr lang="en-US" sz="6400" b="0" i="0" dirty="0">
                <a:effectLst/>
              </a:rPr>
              <a:t>The dataset encompasses details on more than 11,000 car models along with their respective specifications, covering information such as the make, model, year of release, fuel type, engine power, transmission, wheel type, number of doors, market category, size, style, estimated miles per gallon, popularity ranking, and manufacturer's suggested retail price (MSRP).</a:t>
            </a:r>
          </a:p>
          <a:p>
            <a:pPr algn="l">
              <a:lnSpc>
                <a:spcPct val="120000"/>
              </a:lnSpc>
            </a:pPr>
            <a:r>
              <a:rPr lang="en-US" sz="6400" b="0" i="0" dirty="0">
                <a:effectLst/>
              </a:rPr>
              <a:t>Titled "Car Features and MSRP," this dataset was compiled and shared on Kaggle by Cooper Union, a prestigious private college situated in New York City.</a:t>
            </a:r>
          </a:p>
          <a:p>
            <a:pPr algn="l">
              <a:lnSpc>
                <a:spcPct val="120000"/>
              </a:lnSpc>
            </a:pPr>
            <a:r>
              <a:rPr lang="en-US" sz="6400" b="0" i="0" dirty="0">
                <a:effectLst/>
              </a:rPr>
              <a:t>Outlined below is a concise summary of the dataset:</a:t>
            </a:r>
          </a:p>
          <a:p>
            <a:pPr algn="l">
              <a:lnSpc>
                <a:spcPct val="120000"/>
              </a:lnSpc>
            </a:pPr>
            <a:r>
              <a:rPr lang="en-US" sz="6400" b="0" i="0" dirty="0">
                <a:effectLst/>
              </a:rPr>
              <a:t>	Number of observations: 11,159</a:t>
            </a:r>
          </a:p>
          <a:p>
            <a:pPr algn="l">
              <a:lnSpc>
                <a:spcPct val="120000"/>
              </a:lnSpc>
            </a:pPr>
            <a:r>
              <a:rPr lang="en-US" sz="6400" b="0" i="0" dirty="0">
                <a:effectLst/>
              </a:rPr>
              <a:t>	Number of variables: 16</a:t>
            </a:r>
          </a:p>
          <a:p>
            <a:pPr algn="l">
              <a:lnSpc>
                <a:spcPct val="120000"/>
              </a:lnSpc>
            </a:pPr>
            <a:r>
              <a:rPr lang="en-US" sz="6400" b="0" i="0" dirty="0">
                <a:effectLst/>
              </a:rPr>
              <a:t>	File type: CSV (Comma Separated Values)</a:t>
            </a:r>
          </a:p>
          <a:p>
            <a:pPr algn="l">
              <a:lnSpc>
                <a:spcPct val="120000"/>
              </a:lnSpc>
            </a:pPr>
            <a:r>
              <a:rPr lang="en-US" sz="6400" b="0" i="0" dirty="0">
                <a:effectLst/>
              </a:rPr>
              <a:t>The variables featured in the dataset include:</a:t>
            </a:r>
          </a:p>
          <a:p>
            <a:pPr lvl="1">
              <a:lnSpc>
                <a:spcPct val="120000"/>
              </a:lnSpc>
            </a:pPr>
            <a:r>
              <a:rPr lang="en-US" sz="6400" b="0" i="0" dirty="0">
                <a:effectLst/>
              </a:rPr>
              <a:t>Make: Brand or manufacturer of the car</a:t>
            </a:r>
          </a:p>
          <a:p>
            <a:pPr lvl="1">
              <a:lnSpc>
                <a:spcPct val="120000"/>
              </a:lnSpc>
            </a:pPr>
            <a:r>
              <a:rPr lang="en-US" sz="6400" b="0" i="0" dirty="0">
                <a:effectLst/>
              </a:rPr>
              <a:t>Model: Specific model designation of the car</a:t>
            </a:r>
          </a:p>
          <a:p>
            <a:pPr lvl="1">
              <a:lnSpc>
                <a:spcPct val="120000"/>
              </a:lnSpc>
            </a:pPr>
            <a:r>
              <a:rPr lang="en-US" sz="6400" b="0" i="0" dirty="0">
                <a:effectLst/>
              </a:rPr>
              <a:t>Year: Year of the car's release</a:t>
            </a:r>
          </a:p>
          <a:p>
            <a:pPr lvl="1">
              <a:lnSpc>
                <a:spcPct val="120000"/>
              </a:lnSpc>
            </a:pPr>
            <a:r>
              <a:rPr lang="en-US" sz="6400" b="0" i="0" dirty="0">
                <a:effectLst/>
              </a:rPr>
              <a:t>Engine Fuel Type: Type of fuel utilized by the car (e.g., gasoline, diesel) engine</a:t>
            </a:r>
            <a:endParaRPr lang="en-US" sz="2400"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014074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524435" y="433154"/>
            <a:ext cx="7100047" cy="5991692"/>
          </a:xfrm>
        </p:spPr>
        <p:txBody>
          <a:bodyPr vert="horz" lIns="91440" tIns="45720" rIns="91440" bIns="45720" rtlCol="0" anchor="t">
            <a:normAutofit/>
          </a:bodyPr>
          <a:lstStyle/>
          <a:p>
            <a:pPr lvl="1"/>
            <a:r>
              <a:rPr lang="en-US" sz="1600" b="0" i="0" dirty="0">
                <a:effectLst/>
              </a:rPr>
              <a:t>Engine HP: Horsepower of the car's engine</a:t>
            </a:r>
          </a:p>
          <a:p>
            <a:pPr lvl="1"/>
            <a:r>
              <a:rPr lang="en-US" sz="1600" b="0" i="0" dirty="0">
                <a:effectLst/>
              </a:rPr>
              <a:t>Engine Cylinders: Number of cylinders in the car's engine</a:t>
            </a:r>
          </a:p>
          <a:p>
            <a:pPr lvl="1"/>
            <a:r>
              <a:rPr lang="en-US" sz="1600" b="0" i="0" dirty="0">
                <a:effectLst/>
              </a:rPr>
              <a:t>Transmission Type: Type of transmission (automatic or manual)</a:t>
            </a:r>
          </a:p>
          <a:p>
            <a:pPr lvl="1"/>
            <a:r>
              <a:rPr lang="en-US" sz="1600" b="0" i="0" dirty="0" err="1">
                <a:effectLst/>
              </a:rPr>
              <a:t>Driven_Wheels</a:t>
            </a:r>
            <a:r>
              <a:rPr lang="en-US" sz="1600" b="0" i="0" dirty="0">
                <a:effectLst/>
              </a:rPr>
              <a:t>: Type of wheels driven by the car (front, rear, all)</a:t>
            </a:r>
          </a:p>
          <a:p>
            <a:pPr lvl="1"/>
            <a:r>
              <a:rPr lang="en-US" sz="1600" b="0" i="0" dirty="0">
                <a:effectLst/>
              </a:rPr>
              <a:t>Number of Doors: Quantity of doors present on the car</a:t>
            </a:r>
          </a:p>
          <a:p>
            <a:pPr lvl="1"/>
            <a:r>
              <a:rPr lang="en-US" sz="1600" b="0" i="0" dirty="0">
                <a:effectLst/>
              </a:rPr>
              <a:t>Market Category: Categorization of the car within the market (e.g., Luxury, Performance)</a:t>
            </a:r>
          </a:p>
          <a:p>
            <a:pPr lvl="1"/>
            <a:r>
              <a:rPr lang="en-US" sz="1600" b="0" i="0" dirty="0">
                <a:effectLst/>
              </a:rPr>
              <a:t>Vehicle Size: Size classification of the car</a:t>
            </a:r>
          </a:p>
          <a:p>
            <a:pPr lvl="1"/>
            <a:r>
              <a:rPr lang="en-US" sz="1600" b="0" i="0" dirty="0">
                <a:effectLst/>
              </a:rPr>
              <a:t>Vehicle Style: Stylistic designation of the car (e.g., Sedan, Coupe)</a:t>
            </a:r>
          </a:p>
          <a:p>
            <a:pPr lvl="1"/>
            <a:r>
              <a:rPr lang="en-US" sz="1600" b="0" i="0" dirty="0">
                <a:effectLst/>
              </a:rPr>
              <a:t>Highway MPG: Estimated highway miles per gallon for the car</a:t>
            </a:r>
          </a:p>
          <a:p>
            <a:pPr lvl="1"/>
            <a:r>
              <a:rPr lang="en-US" sz="1600" b="0" i="0" dirty="0">
                <a:effectLst/>
              </a:rPr>
              <a:t>City MPG: Estimated city miles per gallon for the car</a:t>
            </a:r>
          </a:p>
          <a:p>
            <a:pPr lvl="1"/>
            <a:r>
              <a:rPr lang="en-US" sz="1600" b="0" i="0" dirty="0">
                <a:effectLst/>
              </a:rPr>
              <a:t>Popularity: Ranking indicating the popularity of the car (based on views on Edmunds.com)</a:t>
            </a:r>
          </a:p>
          <a:p>
            <a:pPr lvl="1"/>
            <a:r>
              <a:rPr lang="en-US" sz="1600" b="0" i="0" dirty="0">
                <a:effectLst/>
              </a:rPr>
              <a:t>MSRP: Manufacturer's suggested retail price of the car</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56145779"/>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590</TotalTime>
  <Words>1690</Words>
  <Application>Microsoft Office PowerPoint</Application>
  <PresentationFormat>Widescreen</PresentationFormat>
  <Paragraphs>164</Paragraphs>
  <Slides>31</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Algerian</vt:lpstr>
      <vt:lpstr>Arial</vt:lpstr>
      <vt:lpstr>Arial Rounded MT Bold</vt:lpstr>
      <vt:lpstr>Avenir Next LT Pro</vt:lpstr>
      <vt:lpstr>Calibri</vt:lpstr>
      <vt:lpstr>ff3</vt:lpstr>
      <vt:lpstr>ff4</vt:lpstr>
      <vt:lpstr>Custom</vt:lpstr>
      <vt:lpstr>Analyzing the Impact of Car Features on Price and Profitability                        Swagatika SAMAL</vt:lpstr>
      <vt:lpstr>Agenda</vt:lpstr>
      <vt:lpstr>INTROduction</vt:lpstr>
      <vt:lpstr>PowerPoint Presentation</vt:lpstr>
      <vt:lpstr>TECH STACK USED</vt:lpstr>
      <vt:lpstr>PowerPoint Presentation</vt:lpstr>
      <vt:lpstr>DATASET USED</vt:lpstr>
      <vt:lpstr>PowerPoint Presentation</vt:lpstr>
      <vt:lpstr>PowerPoint Presentation</vt:lpstr>
      <vt:lpstr>PowerPoint Presentation</vt:lpstr>
      <vt:lpstr>PowerPoint Presentation</vt:lpstr>
      <vt:lpstr>QUESTIonaire &amp; APProach</vt:lpstr>
      <vt:lpstr>Task 1.A: Create a pivot table that shows the number of car models in each market category and their corresponding popularity scores.  Task 1.B: Create a combo chart that visualizes the relationship between market category and popularity. </vt:lpstr>
      <vt:lpstr> </vt:lpstr>
      <vt:lpstr> </vt:lpstr>
      <vt:lpstr>Task 2:  Create a scatter chart that plots engine power on the x-axis and price on the y-axis. Add a trendline to the chart to visualize the relationship between these variables.</vt:lpstr>
      <vt:lpstr>Task 3:  identify the variables that have the strongest relationship with a car's price. Then create a bar chart that shows the coefficient values for each variable to visualize their relative importance. .</vt:lpstr>
      <vt:lpstr> </vt:lpstr>
      <vt:lpstr> </vt:lpstr>
      <vt:lpstr>Task 4.A: Create a pivot table that shows the average price of cars for each manufacturer.   Task 4.B: Create a bar chart or a horizontal stacked bar chart that visualizes the relationship between manufacturer and average price. </vt:lpstr>
      <vt:lpstr> </vt:lpstr>
      <vt:lpstr>Task 5.A: Create a scatter plot with the number of cylinders on the x-axis and highway MPG on the y-axis. Then create a trendline on the scatter plot to visually estimate the slope of the relationship and assess its significance.  Task 5.B: Calculate the correlation coefficient between the number of cylinders and highway MPG to quantify the strength and direction of the relationship.  </vt:lpstr>
      <vt:lpstr> </vt:lpstr>
      <vt:lpstr>Building dashboard</vt:lpstr>
      <vt:lpstr>Building dashboard</vt:lpstr>
      <vt:lpstr>Building dashboard</vt:lpstr>
      <vt:lpstr>KEY INSIGHTS</vt:lpstr>
      <vt:lpstr>PowerPoint Presentation</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Impact of Car Features on Price and Profitability                        Swagatika SAMAL</dc:title>
  <dc:creator>swagatika samal</dc:creator>
  <cp:lastModifiedBy>swagatika samal</cp:lastModifiedBy>
  <cp:revision>55</cp:revision>
  <dcterms:created xsi:type="dcterms:W3CDTF">2024-03-19T09:10:47Z</dcterms:created>
  <dcterms:modified xsi:type="dcterms:W3CDTF">2024-03-19T20:54:41Z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